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1" r:id="rId3"/>
    <p:sldId id="262" r:id="rId4"/>
    <p:sldId id="278" r:id="rId5"/>
    <p:sldId id="257" r:id="rId6"/>
    <p:sldId id="258" r:id="rId7"/>
    <p:sldId id="281" r:id="rId8"/>
    <p:sldId id="280" r:id="rId9"/>
    <p:sldId id="263" r:id="rId10"/>
    <p:sldId id="282" r:id="rId11"/>
    <p:sldId id="274" r:id="rId12"/>
    <p:sldId id="265" r:id="rId13"/>
    <p:sldId id="266" r:id="rId14"/>
    <p:sldId id="259" r:id="rId15"/>
    <p:sldId id="279" r:id="rId16"/>
    <p:sldId id="260" r:id="rId17"/>
    <p:sldId id="264" r:id="rId18"/>
    <p:sldId id="270" r:id="rId19"/>
    <p:sldId id="267" r:id="rId20"/>
    <p:sldId id="273" r:id="rId21"/>
    <p:sldId id="272" r:id="rId22"/>
    <p:sldId id="269" r:id="rId23"/>
    <p:sldId id="268" r:id="rId24"/>
    <p:sldId id="276" r:id="rId25"/>
    <p:sldId id="275" r:id="rId26"/>
    <p:sldId id="277" r:id="rId2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263641C4-3A55-436C-98CB-2D7B17B68B55}">
          <p14:sldIdLst>
            <p14:sldId id="256"/>
            <p14:sldId id="261"/>
            <p14:sldId id="262"/>
            <p14:sldId id="278"/>
            <p14:sldId id="257"/>
            <p14:sldId id="258"/>
            <p14:sldId id="281"/>
            <p14:sldId id="280"/>
            <p14:sldId id="263"/>
            <p14:sldId id="282"/>
            <p14:sldId id="274"/>
            <p14:sldId id="265"/>
            <p14:sldId id="266"/>
            <p14:sldId id="259"/>
            <p14:sldId id="279"/>
            <p14:sldId id="260"/>
            <p14:sldId id="264"/>
            <p14:sldId id="270"/>
          </p14:sldIdLst>
        </p14:section>
        <p14:section name="Sekcja bez tytułu" id="{1E0FB385-EACF-4695-B149-DA9EFCDC5364}">
          <p14:sldIdLst>
            <p14:sldId id="267"/>
            <p14:sldId id="273"/>
            <p14:sldId id="272"/>
            <p14:sldId id="269"/>
            <p14:sldId id="268"/>
            <p14:sldId id="276"/>
            <p14:sldId id="275"/>
            <p14:sldId id="277"/>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90" autoAdjust="0"/>
    <p:restoredTop sz="94660"/>
  </p:normalViewPr>
  <p:slideViewPr>
    <p:cSldViewPr snapToGrid="0">
      <p:cViewPr varScale="1">
        <p:scale>
          <a:sx n="82" d="100"/>
          <a:sy n="82" d="100"/>
        </p:scale>
        <p:origin x="98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407643-CBCA-424B-9B15-DB1EBE69126F}"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pl-PL"/>
        </a:p>
      </dgm:t>
    </dgm:pt>
    <dgm:pt modelId="{286F5C87-1934-44AC-B653-B578FCB44A70}">
      <dgm:prSet phldrT="[Tekst]"/>
      <dgm:spPr>
        <a:solidFill>
          <a:srgbClr val="92D050"/>
        </a:solidFill>
      </dgm:spPr>
      <dgm:t>
        <a:bodyPr/>
        <a:lstStyle/>
        <a:p>
          <a:r>
            <a:rPr lang="pl-PL" b="1" dirty="0">
              <a:solidFill>
                <a:schemeClr val="tx1"/>
              </a:solidFill>
            </a:rPr>
            <a:t>Grupa 6</a:t>
          </a:r>
        </a:p>
      </dgm:t>
    </dgm:pt>
    <dgm:pt modelId="{148A8786-D55B-4C22-AAB0-246D03B9D507}" type="parTrans" cxnId="{75BD7BE5-5437-4BF1-99AF-D5D7EA85478E}">
      <dgm:prSet/>
      <dgm:spPr/>
      <dgm:t>
        <a:bodyPr/>
        <a:lstStyle/>
        <a:p>
          <a:endParaRPr lang="pl-PL"/>
        </a:p>
      </dgm:t>
    </dgm:pt>
    <dgm:pt modelId="{725FBB63-0F0A-4F5D-B3CA-B1A6F81D4A8F}" type="sibTrans" cxnId="{75BD7BE5-5437-4BF1-99AF-D5D7EA85478E}">
      <dgm:prSet/>
      <dgm:spPr>
        <a:ln w="38100">
          <a:headEnd type="triangle" w="lg" len="lg"/>
        </a:ln>
      </dgm:spPr>
      <dgm:t>
        <a:bodyPr/>
        <a:lstStyle/>
        <a:p>
          <a:endParaRPr lang="pl-PL"/>
        </a:p>
      </dgm:t>
    </dgm:pt>
    <dgm:pt modelId="{9A03BC56-EFD8-43E5-B7F5-BF139611F62C}">
      <dgm:prSet phldrT="[Tekst]"/>
      <dgm:spPr>
        <a:solidFill>
          <a:srgbClr val="92D050"/>
        </a:solidFill>
      </dgm:spPr>
      <dgm:t>
        <a:bodyPr/>
        <a:lstStyle/>
        <a:p>
          <a:r>
            <a:rPr lang="pl-PL" b="1" dirty="0">
              <a:solidFill>
                <a:schemeClr val="tx1"/>
              </a:solidFill>
            </a:rPr>
            <a:t>Grupa 5</a:t>
          </a:r>
        </a:p>
      </dgm:t>
    </dgm:pt>
    <dgm:pt modelId="{406F03DF-9A9B-47CD-9761-DC77905D31AE}" type="parTrans" cxnId="{FD6CF4F0-4D4E-4363-BC58-3855640C163B}">
      <dgm:prSet/>
      <dgm:spPr/>
      <dgm:t>
        <a:bodyPr/>
        <a:lstStyle/>
        <a:p>
          <a:endParaRPr lang="pl-PL"/>
        </a:p>
      </dgm:t>
    </dgm:pt>
    <dgm:pt modelId="{02D2303A-3A63-4FE3-9935-EC3C455E9764}" type="sibTrans" cxnId="{FD6CF4F0-4D4E-4363-BC58-3855640C163B}">
      <dgm:prSet/>
      <dgm:spPr>
        <a:ln w="38100">
          <a:headEnd type="triangle" w="lg" len="lg"/>
        </a:ln>
      </dgm:spPr>
      <dgm:t>
        <a:bodyPr/>
        <a:lstStyle/>
        <a:p>
          <a:endParaRPr lang="pl-PL"/>
        </a:p>
      </dgm:t>
    </dgm:pt>
    <dgm:pt modelId="{A8D3F066-E09F-4FB8-B868-649D7F011887}">
      <dgm:prSet phldrT="[Tekst]"/>
      <dgm:spPr>
        <a:solidFill>
          <a:srgbClr val="92D050"/>
        </a:solidFill>
      </dgm:spPr>
      <dgm:t>
        <a:bodyPr/>
        <a:lstStyle/>
        <a:p>
          <a:r>
            <a:rPr lang="pl-PL" b="1" dirty="0">
              <a:solidFill>
                <a:schemeClr val="tx1"/>
              </a:solidFill>
            </a:rPr>
            <a:t>Grupa 4</a:t>
          </a:r>
        </a:p>
      </dgm:t>
    </dgm:pt>
    <dgm:pt modelId="{8A34F43E-FA71-43B5-8ED8-272B8AC26754}" type="parTrans" cxnId="{0DDE821C-65B6-4240-86E7-5B991E6C6AC6}">
      <dgm:prSet/>
      <dgm:spPr/>
      <dgm:t>
        <a:bodyPr/>
        <a:lstStyle/>
        <a:p>
          <a:endParaRPr lang="pl-PL"/>
        </a:p>
      </dgm:t>
    </dgm:pt>
    <dgm:pt modelId="{F9F8D463-1111-4B88-B0DD-7E3656247231}" type="sibTrans" cxnId="{0DDE821C-65B6-4240-86E7-5B991E6C6AC6}">
      <dgm:prSet/>
      <dgm:spPr>
        <a:ln w="38100">
          <a:headEnd type="triangle" w="lg" len="lg"/>
        </a:ln>
      </dgm:spPr>
      <dgm:t>
        <a:bodyPr/>
        <a:lstStyle/>
        <a:p>
          <a:endParaRPr lang="pl-PL"/>
        </a:p>
      </dgm:t>
    </dgm:pt>
    <dgm:pt modelId="{05B17C1B-BEBA-4CAE-82F4-4D320DAD54D1}">
      <dgm:prSet phldrT="[Tekst]"/>
      <dgm:spPr>
        <a:solidFill>
          <a:srgbClr val="92D050"/>
        </a:solidFill>
      </dgm:spPr>
      <dgm:t>
        <a:bodyPr/>
        <a:lstStyle/>
        <a:p>
          <a:r>
            <a:rPr lang="pl-PL" b="1" dirty="0">
              <a:solidFill>
                <a:schemeClr val="tx1"/>
              </a:solidFill>
            </a:rPr>
            <a:t>Grupa 3</a:t>
          </a:r>
        </a:p>
      </dgm:t>
    </dgm:pt>
    <dgm:pt modelId="{F048D918-A39C-4D0D-B44E-9FF0F7EFB7A4}" type="parTrans" cxnId="{F242C447-4500-442B-9ADE-E68071800F63}">
      <dgm:prSet/>
      <dgm:spPr/>
      <dgm:t>
        <a:bodyPr/>
        <a:lstStyle/>
        <a:p>
          <a:endParaRPr lang="pl-PL"/>
        </a:p>
      </dgm:t>
    </dgm:pt>
    <dgm:pt modelId="{8CC6BC81-0A4A-41DD-8867-9F07D2C1AF90}" type="sibTrans" cxnId="{F242C447-4500-442B-9ADE-E68071800F63}">
      <dgm:prSet/>
      <dgm:spPr>
        <a:ln w="38100">
          <a:headEnd type="triangle" w="lg" len="lg"/>
        </a:ln>
      </dgm:spPr>
      <dgm:t>
        <a:bodyPr/>
        <a:lstStyle/>
        <a:p>
          <a:endParaRPr lang="pl-PL"/>
        </a:p>
      </dgm:t>
    </dgm:pt>
    <dgm:pt modelId="{CFD7A6C3-43AE-47D9-B2C6-D4287A1F0E23}">
      <dgm:prSet phldrT="[Tekst]"/>
      <dgm:spPr>
        <a:solidFill>
          <a:srgbClr val="92D050"/>
        </a:solidFill>
      </dgm:spPr>
      <dgm:t>
        <a:bodyPr/>
        <a:lstStyle/>
        <a:p>
          <a:r>
            <a:rPr lang="pl-PL" b="1" dirty="0">
              <a:solidFill>
                <a:schemeClr val="tx1"/>
              </a:solidFill>
            </a:rPr>
            <a:t>Grupa 1</a:t>
          </a:r>
        </a:p>
      </dgm:t>
    </dgm:pt>
    <dgm:pt modelId="{79D5E223-B6E4-4694-9F88-E856D6FC37A4}" type="parTrans" cxnId="{FE8933E4-9FA1-440A-8D00-71824AB65E51}">
      <dgm:prSet/>
      <dgm:spPr/>
      <dgm:t>
        <a:bodyPr/>
        <a:lstStyle/>
        <a:p>
          <a:endParaRPr lang="pl-PL"/>
        </a:p>
      </dgm:t>
    </dgm:pt>
    <dgm:pt modelId="{B97E14B6-04D7-4B5F-B50D-25C72D97E1AD}" type="sibTrans" cxnId="{FE8933E4-9FA1-440A-8D00-71824AB65E51}">
      <dgm:prSet/>
      <dgm:spPr>
        <a:ln w="38100">
          <a:headEnd type="triangle" w="lg" len="lg"/>
        </a:ln>
      </dgm:spPr>
      <dgm:t>
        <a:bodyPr/>
        <a:lstStyle/>
        <a:p>
          <a:endParaRPr lang="pl-PL"/>
        </a:p>
      </dgm:t>
    </dgm:pt>
    <dgm:pt modelId="{40B5A0DB-411C-449A-92B6-D305BA0D7368}">
      <dgm:prSet/>
      <dgm:spPr>
        <a:solidFill>
          <a:srgbClr val="92D050"/>
        </a:solidFill>
      </dgm:spPr>
      <dgm:t>
        <a:bodyPr/>
        <a:lstStyle/>
        <a:p>
          <a:r>
            <a:rPr lang="pl-PL" b="1" dirty="0">
              <a:solidFill>
                <a:schemeClr val="tx1"/>
              </a:solidFill>
            </a:rPr>
            <a:t>Grupa 2</a:t>
          </a:r>
        </a:p>
      </dgm:t>
    </dgm:pt>
    <dgm:pt modelId="{34D3B24C-1945-4E5C-9DAB-AC9B47FD0E1C}" type="parTrans" cxnId="{0753CE17-A39A-44ED-AC6B-954ACC2F7904}">
      <dgm:prSet/>
      <dgm:spPr/>
      <dgm:t>
        <a:bodyPr/>
        <a:lstStyle/>
        <a:p>
          <a:endParaRPr lang="pl-PL"/>
        </a:p>
      </dgm:t>
    </dgm:pt>
    <dgm:pt modelId="{0398891F-2352-41B7-8FA1-F38DA666249C}" type="sibTrans" cxnId="{0753CE17-A39A-44ED-AC6B-954ACC2F7904}">
      <dgm:prSet/>
      <dgm:spPr>
        <a:ln w="38100">
          <a:headEnd type="triangle" w="lg" len="lg"/>
        </a:ln>
      </dgm:spPr>
      <dgm:t>
        <a:bodyPr/>
        <a:lstStyle/>
        <a:p>
          <a:endParaRPr lang="pl-PL"/>
        </a:p>
      </dgm:t>
    </dgm:pt>
    <dgm:pt modelId="{D5BF5D2D-101C-473A-9D2C-37A5386F6C24}" type="pres">
      <dgm:prSet presAssocID="{38407643-CBCA-424B-9B15-DB1EBE69126F}" presName="cycle" presStyleCnt="0">
        <dgm:presLayoutVars>
          <dgm:dir/>
          <dgm:resizeHandles val="exact"/>
        </dgm:presLayoutVars>
      </dgm:prSet>
      <dgm:spPr/>
    </dgm:pt>
    <dgm:pt modelId="{FC41A649-0703-4293-9EC8-49C3D2D06FE1}" type="pres">
      <dgm:prSet presAssocID="{286F5C87-1934-44AC-B653-B578FCB44A70}" presName="node" presStyleLbl="node1" presStyleIdx="0" presStyleCnt="6">
        <dgm:presLayoutVars>
          <dgm:bulletEnabled val="1"/>
        </dgm:presLayoutVars>
      </dgm:prSet>
      <dgm:spPr/>
    </dgm:pt>
    <dgm:pt modelId="{5C2B7E61-247E-4142-83E8-7FB98678FD30}" type="pres">
      <dgm:prSet presAssocID="{286F5C87-1934-44AC-B653-B578FCB44A70}" presName="spNode" presStyleCnt="0"/>
      <dgm:spPr/>
    </dgm:pt>
    <dgm:pt modelId="{4C287EC8-261F-4D87-9A0F-89C4A8E5BADA}" type="pres">
      <dgm:prSet presAssocID="{725FBB63-0F0A-4F5D-B3CA-B1A6F81D4A8F}" presName="sibTrans" presStyleLbl="sibTrans1D1" presStyleIdx="0" presStyleCnt="6"/>
      <dgm:spPr/>
    </dgm:pt>
    <dgm:pt modelId="{4A196C51-2C23-4E5E-89E7-39632C4D9915}" type="pres">
      <dgm:prSet presAssocID="{9A03BC56-EFD8-43E5-B7F5-BF139611F62C}" presName="node" presStyleLbl="node1" presStyleIdx="1" presStyleCnt="6">
        <dgm:presLayoutVars>
          <dgm:bulletEnabled val="1"/>
        </dgm:presLayoutVars>
      </dgm:prSet>
      <dgm:spPr/>
    </dgm:pt>
    <dgm:pt modelId="{6282B2E9-5F63-4182-BCFF-C3800D1A0E10}" type="pres">
      <dgm:prSet presAssocID="{9A03BC56-EFD8-43E5-B7F5-BF139611F62C}" presName="spNode" presStyleCnt="0"/>
      <dgm:spPr/>
    </dgm:pt>
    <dgm:pt modelId="{F5CD944B-575B-4B3C-B45D-446147466125}" type="pres">
      <dgm:prSet presAssocID="{02D2303A-3A63-4FE3-9935-EC3C455E9764}" presName="sibTrans" presStyleLbl="sibTrans1D1" presStyleIdx="1" presStyleCnt="6"/>
      <dgm:spPr/>
    </dgm:pt>
    <dgm:pt modelId="{2B02D74A-E714-4A74-A344-EF3EBA6F4995}" type="pres">
      <dgm:prSet presAssocID="{A8D3F066-E09F-4FB8-B868-649D7F011887}" presName="node" presStyleLbl="node1" presStyleIdx="2" presStyleCnt="6">
        <dgm:presLayoutVars>
          <dgm:bulletEnabled val="1"/>
        </dgm:presLayoutVars>
      </dgm:prSet>
      <dgm:spPr/>
    </dgm:pt>
    <dgm:pt modelId="{F2F4EA6E-CABF-422F-9DBD-420A1FD8D405}" type="pres">
      <dgm:prSet presAssocID="{A8D3F066-E09F-4FB8-B868-649D7F011887}" presName="spNode" presStyleCnt="0"/>
      <dgm:spPr/>
    </dgm:pt>
    <dgm:pt modelId="{FE3CD895-83D0-4E2E-BE92-6A5F60475CCE}" type="pres">
      <dgm:prSet presAssocID="{F9F8D463-1111-4B88-B0DD-7E3656247231}" presName="sibTrans" presStyleLbl="sibTrans1D1" presStyleIdx="2" presStyleCnt="6"/>
      <dgm:spPr/>
    </dgm:pt>
    <dgm:pt modelId="{0AD06642-4B19-4CFB-BC53-8A659B65826F}" type="pres">
      <dgm:prSet presAssocID="{05B17C1B-BEBA-4CAE-82F4-4D320DAD54D1}" presName="node" presStyleLbl="node1" presStyleIdx="3" presStyleCnt="6">
        <dgm:presLayoutVars>
          <dgm:bulletEnabled val="1"/>
        </dgm:presLayoutVars>
      </dgm:prSet>
      <dgm:spPr/>
    </dgm:pt>
    <dgm:pt modelId="{3D9D1904-C63C-4F00-B265-478221E364D3}" type="pres">
      <dgm:prSet presAssocID="{05B17C1B-BEBA-4CAE-82F4-4D320DAD54D1}" presName="spNode" presStyleCnt="0"/>
      <dgm:spPr/>
    </dgm:pt>
    <dgm:pt modelId="{6D85BB6A-01F0-443A-8F4C-AAE91DB6EB30}" type="pres">
      <dgm:prSet presAssocID="{8CC6BC81-0A4A-41DD-8867-9F07D2C1AF90}" presName="sibTrans" presStyleLbl="sibTrans1D1" presStyleIdx="3" presStyleCnt="6"/>
      <dgm:spPr/>
    </dgm:pt>
    <dgm:pt modelId="{94E8BF4A-ED47-469A-8D7D-D8C0558022AE}" type="pres">
      <dgm:prSet presAssocID="{40B5A0DB-411C-449A-92B6-D305BA0D7368}" presName="node" presStyleLbl="node1" presStyleIdx="4" presStyleCnt="6">
        <dgm:presLayoutVars>
          <dgm:bulletEnabled val="1"/>
        </dgm:presLayoutVars>
      </dgm:prSet>
      <dgm:spPr/>
    </dgm:pt>
    <dgm:pt modelId="{F801963A-11AF-44C6-873D-02D50FC5A50B}" type="pres">
      <dgm:prSet presAssocID="{40B5A0DB-411C-449A-92B6-D305BA0D7368}" presName="spNode" presStyleCnt="0"/>
      <dgm:spPr/>
    </dgm:pt>
    <dgm:pt modelId="{AD98B044-5CA6-4285-9FFD-AC8726838220}" type="pres">
      <dgm:prSet presAssocID="{0398891F-2352-41B7-8FA1-F38DA666249C}" presName="sibTrans" presStyleLbl="sibTrans1D1" presStyleIdx="4" presStyleCnt="6"/>
      <dgm:spPr/>
    </dgm:pt>
    <dgm:pt modelId="{11E7912A-FD46-4B3C-B385-47BE5D4A59EF}" type="pres">
      <dgm:prSet presAssocID="{CFD7A6C3-43AE-47D9-B2C6-D4287A1F0E23}" presName="node" presStyleLbl="node1" presStyleIdx="5" presStyleCnt="6">
        <dgm:presLayoutVars>
          <dgm:bulletEnabled val="1"/>
        </dgm:presLayoutVars>
      </dgm:prSet>
      <dgm:spPr/>
    </dgm:pt>
    <dgm:pt modelId="{338756BA-C589-48A9-9EA5-C3B67D57E3D6}" type="pres">
      <dgm:prSet presAssocID="{CFD7A6C3-43AE-47D9-B2C6-D4287A1F0E23}" presName="spNode" presStyleCnt="0"/>
      <dgm:spPr/>
    </dgm:pt>
    <dgm:pt modelId="{4E98EFBC-F569-46F1-B04A-66D4F749DB91}" type="pres">
      <dgm:prSet presAssocID="{B97E14B6-04D7-4B5F-B50D-25C72D97E1AD}" presName="sibTrans" presStyleLbl="sibTrans1D1" presStyleIdx="5" presStyleCnt="6"/>
      <dgm:spPr/>
    </dgm:pt>
  </dgm:ptLst>
  <dgm:cxnLst>
    <dgm:cxn modelId="{D19F1908-A861-4055-A8A9-4F542D46DC79}" type="presOf" srcId="{A8D3F066-E09F-4FB8-B868-649D7F011887}" destId="{2B02D74A-E714-4A74-A344-EF3EBA6F4995}" srcOrd="0" destOrd="0" presId="urn:microsoft.com/office/officeart/2005/8/layout/cycle6"/>
    <dgm:cxn modelId="{4761B20E-27D4-4D25-B65E-53D703318BD0}" type="presOf" srcId="{9A03BC56-EFD8-43E5-B7F5-BF139611F62C}" destId="{4A196C51-2C23-4E5E-89E7-39632C4D9915}" srcOrd="0" destOrd="0" presId="urn:microsoft.com/office/officeart/2005/8/layout/cycle6"/>
    <dgm:cxn modelId="{0753CE17-A39A-44ED-AC6B-954ACC2F7904}" srcId="{38407643-CBCA-424B-9B15-DB1EBE69126F}" destId="{40B5A0DB-411C-449A-92B6-D305BA0D7368}" srcOrd="4" destOrd="0" parTransId="{34D3B24C-1945-4E5C-9DAB-AC9B47FD0E1C}" sibTransId="{0398891F-2352-41B7-8FA1-F38DA666249C}"/>
    <dgm:cxn modelId="{0DDE821C-65B6-4240-86E7-5B991E6C6AC6}" srcId="{38407643-CBCA-424B-9B15-DB1EBE69126F}" destId="{A8D3F066-E09F-4FB8-B868-649D7F011887}" srcOrd="2" destOrd="0" parTransId="{8A34F43E-FA71-43B5-8ED8-272B8AC26754}" sibTransId="{F9F8D463-1111-4B88-B0DD-7E3656247231}"/>
    <dgm:cxn modelId="{07C9CB1D-059F-446D-9571-A7BF3E9DB43E}" type="presOf" srcId="{B97E14B6-04D7-4B5F-B50D-25C72D97E1AD}" destId="{4E98EFBC-F569-46F1-B04A-66D4F749DB91}" srcOrd="0" destOrd="0" presId="urn:microsoft.com/office/officeart/2005/8/layout/cycle6"/>
    <dgm:cxn modelId="{5312E536-0CC9-400A-9B57-2B94CE99B10E}" type="presOf" srcId="{8CC6BC81-0A4A-41DD-8867-9F07D2C1AF90}" destId="{6D85BB6A-01F0-443A-8F4C-AAE91DB6EB30}" srcOrd="0" destOrd="0" presId="urn:microsoft.com/office/officeart/2005/8/layout/cycle6"/>
    <dgm:cxn modelId="{1422DA64-3EA6-4731-91D3-0D024A5A9D6C}" type="presOf" srcId="{F9F8D463-1111-4B88-B0DD-7E3656247231}" destId="{FE3CD895-83D0-4E2E-BE92-6A5F60475CCE}" srcOrd="0" destOrd="0" presId="urn:microsoft.com/office/officeart/2005/8/layout/cycle6"/>
    <dgm:cxn modelId="{6BBA0C45-5AFE-4C51-BADF-B9BF6A256E35}" type="presOf" srcId="{40B5A0DB-411C-449A-92B6-D305BA0D7368}" destId="{94E8BF4A-ED47-469A-8D7D-D8C0558022AE}" srcOrd="0" destOrd="0" presId="urn:microsoft.com/office/officeart/2005/8/layout/cycle6"/>
    <dgm:cxn modelId="{F242C447-4500-442B-9ADE-E68071800F63}" srcId="{38407643-CBCA-424B-9B15-DB1EBE69126F}" destId="{05B17C1B-BEBA-4CAE-82F4-4D320DAD54D1}" srcOrd="3" destOrd="0" parTransId="{F048D918-A39C-4D0D-B44E-9FF0F7EFB7A4}" sibTransId="{8CC6BC81-0A4A-41DD-8867-9F07D2C1AF90}"/>
    <dgm:cxn modelId="{7141826E-EC80-4D01-ABFF-F3B497CD6408}" type="presOf" srcId="{02D2303A-3A63-4FE3-9935-EC3C455E9764}" destId="{F5CD944B-575B-4B3C-B45D-446147466125}" srcOrd="0" destOrd="0" presId="urn:microsoft.com/office/officeart/2005/8/layout/cycle6"/>
    <dgm:cxn modelId="{2FCF2B55-82BC-4DFA-BBE7-6BCB97643BF7}" type="presOf" srcId="{05B17C1B-BEBA-4CAE-82F4-4D320DAD54D1}" destId="{0AD06642-4B19-4CFB-BC53-8A659B65826F}" srcOrd="0" destOrd="0" presId="urn:microsoft.com/office/officeart/2005/8/layout/cycle6"/>
    <dgm:cxn modelId="{FC0B1297-445F-4FB1-8643-A339C99435C8}" type="presOf" srcId="{286F5C87-1934-44AC-B653-B578FCB44A70}" destId="{FC41A649-0703-4293-9EC8-49C3D2D06FE1}" srcOrd="0" destOrd="0" presId="urn:microsoft.com/office/officeart/2005/8/layout/cycle6"/>
    <dgm:cxn modelId="{97C940B4-B526-4F86-B936-F744978E6534}" type="presOf" srcId="{725FBB63-0F0A-4F5D-B3CA-B1A6F81D4A8F}" destId="{4C287EC8-261F-4D87-9A0F-89C4A8E5BADA}" srcOrd="0" destOrd="0" presId="urn:microsoft.com/office/officeart/2005/8/layout/cycle6"/>
    <dgm:cxn modelId="{9D5B54C2-EF67-49C0-81DB-D955F8CBE00A}" type="presOf" srcId="{0398891F-2352-41B7-8FA1-F38DA666249C}" destId="{AD98B044-5CA6-4285-9FFD-AC8726838220}" srcOrd="0" destOrd="0" presId="urn:microsoft.com/office/officeart/2005/8/layout/cycle6"/>
    <dgm:cxn modelId="{94EEB7C3-D51A-4144-9C98-0CD966F6F02C}" type="presOf" srcId="{38407643-CBCA-424B-9B15-DB1EBE69126F}" destId="{D5BF5D2D-101C-473A-9D2C-37A5386F6C24}" srcOrd="0" destOrd="0" presId="urn:microsoft.com/office/officeart/2005/8/layout/cycle6"/>
    <dgm:cxn modelId="{5BEDA8D8-A739-48D4-9A49-BA1D7BB94D69}" type="presOf" srcId="{CFD7A6C3-43AE-47D9-B2C6-D4287A1F0E23}" destId="{11E7912A-FD46-4B3C-B385-47BE5D4A59EF}" srcOrd="0" destOrd="0" presId="urn:microsoft.com/office/officeart/2005/8/layout/cycle6"/>
    <dgm:cxn modelId="{FE8933E4-9FA1-440A-8D00-71824AB65E51}" srcId="{38407643-CBCA-424B-9B15-DB1EBE69126F}" destId="{CFD7A6C3-43AE-47D9-B2C6-D4287A1F0E23}" srcOrd="5" destOrd="0" parTransId="{79D5E223-B6E4-4694-9F88-E856D6FC37A4}" sibTransId="{B97E14B6-04D7-4B5F-B50D-25C72D97E1AD}"/>
    <dgm:cxn modelId="{75BD7BE5-5437-4BF1-99AF-D5D7EA85478E}" srcId="{38407643-CBCA-424B-9B15-DB1EBE69126F}" destId="{286F5C87-1934-44AC-B653-B578FCB44A70}" srcOrd="0" destOrd="0" parTransId="{148A8786-D55B-4C22-AAB0-246D03B9D507}" sibTransId="{725FBB63-0F0A-4F5D-B3CA-B1A6F81D4A8F}"/>
    <dgm:cxn modelId="{FD6CF4F0-4D4E-4363-BC58-3855640C163B}" srcId="{38407643-CBCA-424B-9B15-DB1EBE69126F}" destId="{9A03BC56-EFD8-43E5-B7F5-BF139611F62C}" srcOrd="1" destOrd="0" parTransId="{406F03DF-9A9B-47CD-9761-DC77905D31AE}" sibTransId="{02D2303A-3A63-4FE3-9935-EC3C455E9764}"/>
    <dgm:cxn modelId="{DA6F3F26-E6A0-4152-A8CB-B4AC03F2CA42}" type="presParOf" srcId="{D5BF5D2D-101C-473A-9D2C-37A5386F6C24}" destId="{FC41A649-0703-4293-9EC8-49C3D2D06FE1}" srcOrd="0" destOrd="0" presId="urn:microsoft.com/office/officeart/2005/8/layout/cycle6"/>
    <dgm:cxn modelId="{8D191582-3D00-4E38-B529-0FCFFFA209E8}" type="presParOf" srcId="{D5BF5D2D-101C-473A-9D2C-37A5386F6C24}" destId="{5C2B7E61-247E-4142-83E8-7FB98678FD30}" srcOrd="1" destOrd="0" presId="urn:microsoft.com/office/officeart/2005/8/layout/cycle6"/>
    <dgm:cxn modelId="{8B6FD8B6-1445-4E56-A8B1-8942BDA901DD}" type="presParOf" srcId="{D5BF5D2D-101C-473A-9D2C-37A5386F6C24}" destId="{4C287EC8-261F-4D87-9A0F-89C4A8E5BADA}" srcOrd="2" destOrd="0" presId="urn:microsoft.com/office/officeart/2005/8/layout/cycle6"/>
    <dgm:cxn modelId="{69E31113-631E-4DC9-B30D-758E49203AED}" type="presParOf" srcId="{D5BF5D2D-101C-473A-9D2C-37A5386F6C24}" destId="{4A196C51-2C23-4E5E-89E7-39632C4D9915}" srcOrd="3" destOrd="0" presId="urn:microsoft.com/office/officeart/2005/8/layout/cycle6"/>
    <dgm:cxn modelId="{905AC408-53B2-4AC7-A6B8-58A114994556}" type="presParOf" srcId="{D5BF5D2D-101C-473A-9D2C-37A5386F6C24}" destId="{6282B2E9-5F63-4182-BCFF-C3800D1A0E10}" srcOrd="4" destOrd="0" presId="urn:microsoft.com/office/officeart/2005/8/layout/cycle6"/>
    <dgm:cxn modelId="{9F8BBBF4-67D6-4C04-9380-3280E5A1CAE4}" type="presParOf" srcId="{D5BF5D2D-101C-473A-9D2C-37A5386F6C24}" destId="{F5CD944B-575B-4B3C-B45D-446147466125}" srcOrd="5" destOrd="0" presId="urn:microsoft.com/office/officeart/2005/8/layout/cycle6"/>
    <dgm:cxn modelId="{185B7887-0163-4D39-B3E3-0A464E1C2A45}" type="presParOf" srcId="{D5BF5D2D-101C-473A-9D2C-37A5386F6C24}" destId="{2B02D74A-E714-4A74-A344-EF3EBA6F4995}" srcOrd="6" destOrd="0" presId="urn:microsoft.com/office/officeart/2005/8/layout/cycle6"/>
    <dgm:cxn modelId="{393D60C7-B27B-4225-A843-05BB8C949B46}" type="presParOf" srcId="{D5BF5D2D-101C-473A-9D2C-37A5386F6C24}" destId="{F2F4EA6E-CABF-422F-9DBD-420A1FD8D405}" srcOrd="7" destOrd="0" presId="urn:microsoft.com/office/officeart/2005/8/layout/cycle6"/>
    <dgm:cxn modelId="{38318CD4-EFBA-4384-9513-54D5F5B82848}" type="presParOf" srcId="{D5BF5D2D-101C-473A-9D2C-37A5386F6C24}" destId="{FE3CD895-83D0-4E2E-BE92-6A5F60475CCE}" srcOrd="8" destOrd="0" presId="urn:microsoft.com/office/officeart/2005/8/layout/cycle6"/>
    <dgm:cxn modelId="{03C600D3-FD20-4875-A75C-286A00C1C20D}" type="presParOf" srcId="{D5BF5D2D-101C-473A-9D2C-37A5386F6C24}" destId="{0AD06642-4B19-4CFB-BC53-8A659B65826F}" srcOrd="9" destOrd="0" presId="urn:microsoft.com/office/officeart/2005/8/layout/cycle6"/>
    <dgm:cxn modelId="{27FC041C-C0F7-4409-AADD-AD3059DF5B37}" type="presParOf" srcId="{D5BF5D2D-101C-473A-9D2C-37A5386F6C24}" destId="{3D9D1904-C63C-4F00-B265-478221E364D3}" srcOrd="10" destOrd="0" presId="urn:microsoft.com/office/officeart/2005/8/layout/cycle6"/>
    <dgm:cxn modelId="{FBFF681D-EBA1-444C-9A09-5A06F78B8DF9}" type="presParOf" srcId="{D5BF5D2D-101C-473A-9D2C-37A5386F6C24}" destId="{6D85BB6A-01F0-443A-8F4C-AAE91DB6EB30}" srcOrd="11" destOrd="0" presId="urn:microsoft.com/office/officeart/2005/8/layout/cycle6"/>
    <dgm:cxn modelId="{3BCF5E0F-8141-4AA4-987D-FD718658A314}" type="presParOf" srcId="{D5BF5D2D-101C-473A-9D2C-37A5386F6C24}" destId="{94E8BF4A-ED47-469A-8D7D-D8C0558022AE}" srcOrd="12" destOrd="0" presId="urn:microsoft.com/office/officeart/2005/8/layout/cycle6"/>
    <dgm:cxn modelId="{7BA80A90-73E4-4CCD-889F-096AAD679CD6}" type="presParOf" srcId="{D5BF5D2D-101C-473A-9D2C-37A5386F6C24}" destId="{F801963A-11AF-44C6-873D-02D50FC5A50B}" srcOrd="13" destOrd="0" presId="urn:microsoft.com/office/officeart/2005/8/layout/cycle6"/>
    <dgm:cxn modelId="{092A4D8F-7EEE-47F1-87F2-29FEB7E4BDEE}" type="presParOf" srcId="{D5BF5D2D-101C-473A-9D2C-37A5386F6C24}" destId="{AD98B044-5CA6-4285-9FFD-AC8726838220}" srcOrd="14" destOrd="0" presId="urn:microsoft.com/office/officeart/2005/8/layout/cycle6"/>
    <dgm:cxn modelId="{F82A8C23-9340-4D3E-88FE-8BD77866DB5A}" type="presParOf" srcId="{D5BF5D2D-101C-473A-9D2C-37A5386F6C24}" destId="{11E7912A-FD46-4B3C-B385-47BE5D4A59EF}" srcOrd="15" destOrd="0" presId="urn:microsoft.com/office/officeart/2005/8/layout/cycle6"/>
    <dgm:cxn modelId="{71399D2F-B2C9-4D69-B7C7-838C1AE3F812}" type="presParOf" srcId="{D5BF5D2D-101C-473A-9D2C-37A5386F6C24}" destId="{338756BA-C589-48A9-9EA5-C3B67D57E3D6}" srcOrd="16" destOrd="0" presId="urn:microsoft.com/office/officeart/2005/8/layout/cycle6"/>
    <dgm:cxn modelId="{F775BE7B-D247-43D7-928B-A1CCFE6A5D54}" type="presParOf" srcId="{D5BF5D2D-101C-473A-9D2C-37A5386F6C24}" destId="{4E98EFBC-F569-46F1-B04A-66D4F749DB91}"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41A649-0703-4293-9EC8-49C3D2D06FE1}">
      <dsp:nvSpPr>
        <dsp:cNvPr id="0" name=""/>
        <dsp:cNvSpPr/>
      </dsp:nvSpPr>
      <dsp:spPr>
        <a:xfrm>
          <a:off x="2813075" y="397"/>
          <a:ext cx="1072893" cy="697381"/>
        </a:xfrm>
        <a:prstGeom prst="round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dirty="0">
              <a:solidFill>
                <a:schemeClr val="tx1"/>
              </a:solidFill>
            </a:rPr>
            <a:t>Grupa 6</a:t>
          </a:r>
        </a:p>
      </dsp:txBody>
      <dsp:txXfrm>
        <a:off x="2847118" y="34440"/>
        <a:ext cx="1004807" cy="629295"/>
      </dsp:txXfrm>
    </dsp:sp>
    <dsp:sp modelId="{4C287EC8-261F-4D87-9A0F-89C4A8E5BADA}">
      <dsp:nvSpPr>
        <dsp:cNvPr id="0" name=""/>
        <dsp:cNvSpPr/>
      </dsp:nvSpPr>
      <dsp:spPr>
        <a:xfrm>
          <a:off x="1707578" y="349087"/>
          <a:ext cx="3283887" cy="3283887"/>
        </a:xfrm>
        <a:custGeom>
          <a:avLst/>
          <a:gdLst/>
          <a:ahLst/>
          <a:cxnLst/>
          <a:rect l="0" t="0" r="0" b="0"/>
          <a:pathLst>
            <a:path>
              <a:moveTo>
                <a:pt x="2185235" y="92488"/>
              </a:moveTo>
              <a:arcTo wR="1641943" hR="1641943" stAng="17359345" swAng="1499822"/>
            </a:path>
          </a:pathLst>
        </a:custGeom>
        <a:noFill/>
        <a:ln w="38100" cap="flat" cmpd="sng" algn="ctr">
          <a:solidFill>
            <a:scrgbClr r="0" g="0" b="0"/>
          </a:solidFill>
          <a:prstDash val="solid"/>
          <a:miter lim="800000"/>
          <a:headEnd type="triangle" w="lg" len="lg"/>
        </a:ln>
        <a:effectLst/>
      </dsp:spPr>
      <dsp:style>
        <a:lnRef idx="1">
          <a:scrgbClr r="0" g="0" b="0"/>
        </a:lnRef>
        <a:fillRef idx="0">
          <a:scrgbClr r="0" g="0" b="0"/>
        </a:fillRef>
        <a:effectRef idx="0">
          <a:scrgbClr r="0" g="0" b="0"/>
        </a:effectRef>
        <a:fontRef idx="minor"/>
      </dsp:style>
    </dsp:sp>
    <dsp:sp modelId="{4A196C51-2C23-4E5E-89E7-39632C4D9915}">
      <dsp:nvSpPr>
        <dsp:cNvPr id="0" name=""/>
        <dsp:cNvSpPr/>
      </dsp:nvSpPr>
      <dsp:spPr>
        <a:xfrm>
          <a:off x="4235040" y="821369"/>
          <a:ext cx="1072893" cy="697381"/>
        </a:xfrm>
        <a:prstGeom prst="round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dirty="0">
              <a:solidFill>
                <a:schemeClr val="tx1"/>
              </a:solidFill>
            </a:rPr>
            <a:t>Grupa 5</a:t>
          </a:r>
        </a:p>
      </dsp:txBody>
      <dsp:txXfrm>
        <a:off x="4269083" y="855412"/>
        <a:ext cx="1004807" cy="629295"/>
      </dsp:txXfrm>
    </dsp:sp>
    <dsp:sp modelId="{F5CD944B-575B-4B3C-B45D-446147466125}">
      <dsp:nvSpPr>
        <dsp:cNvPr id="0" name=""/>
        <dsp:cNvSpPr/>
      </dsp:nvSpPr>
      <dsp:spPr>
        <a:xfrm>
          <a:off x="1707578" y="349087"/>
          <a:ext cx="3283887" cy="3283887"/>
        </a:xfrm>
        <a:custGeom>
          <a:avLst/>
          <a:gdLst/>
          <a:ahLst/>
          <a:cxnLst/>
          <a:rect l="0" t="0" r="0" b="0"/>
          <a:pathLst>
            <a:path>
              <a:moveTo>
                <a:pt x="3217189" y="1178716"/>
              </a:moveTo>
              <a:arcTo wR="1641943" hR="1641943" stAng="20616789" swAng="1966421"/>
            </a:path>
          </a:pathLst>
        </a:custGeom>
        <a:noFill/>
        <a:ln w="38100" cap="flat" cmpd="sng" algn="ctr">
          <a:solidFill>
            <a:scrgbClr r="0" g="0" b="0"/>
          </a:solidFill>
          <a:prstDash val="solid"/>
          <a:miter lim="800000"/>
          <a:headEnd type="triangle" w="lg" len="lg"/>
        </a:ln>
        <a:effectLst/>
      </dsp:spPr>
      <dsp:style>
        <a:lnRef idx="1">
          <a:scrgbClr r="0" g="0" b="0"/>
        </a:lnRef>
        <a:fillRef idx="0">
          <a:scrgbClr r="0" g="0" b="0"/>
        </a:fillRef>
        <a:effectRef idx="0">
          <a:scrgbClr r="0" g="0" b="0"/>
        </a:effectRef>
        <a:fontRef idx="minor"/>
      </dsp:style>
    </dsp:sp>
    <dsp:sp modelId="{2B02D74A-E714-4A74-A344-EF3EBA6F4995}">
      <dsp:nvSpPr>
        <dsp:cNvPr id="0" name=""/>
        <dsp:cNvSpPr/>
      </dsp:nvSpPr>
      <dsp:spPr>
        <a:xfrm>
          <a:off x="4235040" y="2463312"/>
          <a:ext cx="1072893" cy="697381"/>
        </a:xfrm>
        <a:prstGeom prst="round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dirty="0">
              <a:solidFill>
                <a:schemeClr val="tx1"/>
              </a:solidFill>
            </a:rPr>
            <a:t>Grupa 4</a:t>
          </a:r>
        </a:p>
      </dsp:txBody>
      <dsp:txXfrm>
        <a:off x="4269083" y="2497355"/>
        <a:ext cx="1004807" cy="629295"/>
      </dsp:txXfrm>
    </dsp:sp>
    <dsp:sp modelId="{FE3CD895-83D0-4E2E-BE92-6A5F60475CCE}">
      <dsp:nvSpPr>
        <dsp:cNvPr id="0" name=""/>
        <dsp:cNvSpPr/>
      </dsp:nvSpPr>
      <dsp:spPr>
        <a:xfrm>
          <a:off x="1707578" y="349087"/>
          <a:ext cx="3283887" cy="3283887"/>
        </a:xfrm>
        <a:custGeom>
          <a:avLst/>
          <a:gdLst/>
          <a:ahLst/>
          <a:cxnLst/>
          <a:rect l="0" t="0" r="0" b="0"/>
          <a:pathLst>
            <a:path>
              <a:moveTo>
                <a:pt x="2789100" y="2816681"/>
              </a:moveTo>
              <a:arcTo wR="1641943" hR="1641943" stAng="2740833" swAng="1499822"/>
            </a:path>
          </a:pathLst>
        </a:custGeom>
        <a:noFill/>
        <a:ln w="38100" cap="flat" cmpd="sng" algn="ctr">
          <a:solidFill>
            <a:scrgbClr r="0" g="0" b="0"/>
          </a:solidFill>
          <a:prstDash val="solid"/>
          <a:miter lim="800000"/>
          <a:headEnd type="triangle" w="lg" len="lg"/>
        </a:ln>
        <a:effectLst/>
      </dsp:spPr>
      <dsp:style>
        <a:lnRef idx="1">
          <a:scrgbClr r="0" g="0" b="0"/>
        </a:lnRef>
        <a:fillRef idx="0">
          <a:scrgbClr r="0" g="0" b="0"/>
        </a:fillRef>
        <a:effectRef idx="0">
          <a:scrgbClr r="0" g="0" b="0"/>
        </a:effectRef>
        <a:fontRef idx="minor"/>
      </dsp:style>
    </dsp:sp>
    <dsp:sp modelId="{0AD06642-4B19-4CFB-BC53-8A659B65826F}">
      <dsp:nvSpPr>
        <dsp:cNvPr id="0" name=""/>
        <dsp:cNvSpPr/>
      </dsp:nvSpPr>
      <dsp:spPr>
        <a:xfrm>
          <a:off x="2813075" y="3284284"/>
          <a:ext cx="1072893" cy="697381"/>
        </a:xfrm>
        <a:prstGeom prst="round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dirty="0">
              <a:solidFill>
                <a:schemeClr val="tx1"/>
              </a:solidFill>
            </a:rPr>
            <a:t>Grupa 3</a:t>
          </a:r>
        </a:p>
      </dsp:txBody>
      <dsp:txXfrm>
        <a:off x="2847118" y="3318327"/>
        <a:ext cx="1004807" cy="629295"/>
      </dsp:txXfrm>
    </dsp:sp>
    <dsp:sp modelId="{6D85BB6A-01F0-443A-8F4C-AAE91DB6EB30}">
      <dsp:nvSpPr>
        <dsp:cNvPr id="0" name=""/>
        <dsp:cNvSpPr/>
      </dsp:nvSpPr>
      <dsp:spPr>
        <a:xfrm>
          <a:off x="1707578" y="349087"/>
          <a:ext cx="3283887" cy="3283887"/>
        </a:xfrm>
        <a:custGeom>
          <a:avLst/>
          <a:gdLst/>
          <a:ahLst/>
          <a:cxnLst/>
          <a:rect l="0" t="0" r="0" b="0"/>
          <a:pathLst>
            <a:path>
              <a:moveTo>
                <a:pt x="1098651" y="3191399"/>
              </a:moveTo>
              <a:arcTo wR="1641943" hR="1641943" stAng="6559345" swAng="1499822"/>
            </a:path>
          </a:pathLst>
        </a:custGeom>
        <a:noFill/>
        <a:ln w="38100" cap="flat" cmpd="sng" algn="ctr">
          <a:solidFill>
            <a:scrgbClr r="0" g="0" b="0"/>
          </a:solidFill>
          <a:prstDash val="solid"/>
          <a:miter lim="800000"/>
          <a:headEnd type="triangle" w="lg" len="lg"/>
        </a:ln>
        <a:effectLst/>
      </dsp:spPr>
      <dsp:style>
        <a:lnRef idx="1">
          <a:scrgbClr r="0" g="0" b="0"/>
        </a:lnRef>
        <a:fillRef idx="0">
          <a:scrgbClr r="0" g="0" b="0"/>
        </a:fillRef>
        <a:effectRef idx="0">
          <a:scrgbClr r="0" g="0" b="0"/>
        </a:effectRef>
        <a:fontRef idx="minor"/>
      </dsp:style>
    </dsp:sp>
    <dsp:sp modelId="{94E8BF4A-ED47-469A-8D7D-D8C0558022AE}">
      <dsp:nvSpPr>
        <dsp:cNvPr id="0" name=""/>
        <dsp:cNvSpPr/>
      </dsp:nvSpPr>
      <dsp:spPr>
        <a:xfrm>
          <a:off x="1391110" y="2463312"/>
          <a:ext cx="1072893" cy="697381"/>
        </a:xfrm>
        <a:prstGeom prst="round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dirty="0">
              <a:solidFill>
                <a:schemeClr val="tx1"/>
              </a:solidFill>
            </a:rPr>
            <a:t>Grupa 2</a:t>
          </a:r>
        </a:p>
      </dsp:txBody>
      <dsp:txXfrm>
        <a:off x="1425153" y="2497355"/>
        <a:ext cx="1004807" cy="629295"/>
      </dsp:txXfrm>
    </dsp:sp>
    <dsp:sp modelId="{AD98B044-5CA6-4285-9FFD-AC8726838220}">
      <dsp:nvSpPr>
        <dsp:cNvPr id="0" name=""/>
        <dsp:cNvSpPr/>
      </dsp:nvSpPr>
      <dsp:spPr>
        <a:xfrm>
          <a:off x="1707578" y="349087"/>
          <a:ext cx="3283887" cy="3283887"/>
        </a:xfrm>
        <a:custGeom>
          <a:avLst/>
          <a:gdLst/>
          <a:ahLst/>
          <a:cxnLst/>
          <a:rect l="0" t="0" r="0" b="0"/>
          <a:pathLst>
            <a:path>
              <a:moveTo>
                <a:pt x="66697" y="2105170"/>
              </a:moveTo>
              <a:arcTo wR="1641943" hR="1641943" stAng="9816789" swAng="1966421"/>
            </a:path>
          </a:pathLst>
        </a:custGeom>
        <a:noFill/>
        <a:ln w="38100" cap="flat" cmpd="sng" algn="ctr">
          <a:solidFill>
            <a:scrgbClr r="0" g="0" b="0"/>
          </a:solidFill>
          <a:prstDash val="solid"/>
          <a:miter lim="800000"/>
          <a:headEnd type="triangle" w="lg" len="lg"/>
        </a:ln>
        <a:effectLst/>
      </dsp:spPr>
      <dsp:style>
        <a:lnRef idx="1">
          <a:scrgbClr r="0" g="0" b="0"/>
        </a:lnRef>
        <a:fillRef idx="0">
          <a:scrgbClr r="0" g="0" b="0"/>
        </a:fillRef>
        <a:effectRef idx="0">
          <a:scrgbClr r="0" g="0" b="0"/>
        </a:effectRef>
        <a:fontRef idx="minor"/>
      </dsp:style>
    </dsp:sp>
    <dsp:sp modelId="{11E7912A-FD46-4B3C-B385-47BE5D4A59EF}">
      <dsp:nvSpPr>
        <dsp:cNvPr id="0" name=""/>
        <dsp:cNvSpPr/>
      </dsp:nvSpPr>
      <dsp:spPr>
        <a:xfrm>
          <a:off x="1391110" y="821369"/>
          <a:ext cx="1072893" cy="697381"/>
        </a:xfrm>
        <a:prstGeom prst="round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dirty="0">
              <a:solidFill>
                <a:schemeClr val="tx1"/>
              </a:solidFill>
            </a:rPr>
            <a:t>Grupa 1</a:t>
          </a:r>
        </a:p>
      </dsp:txBody>
      <dsp:txXfrm>
        <a:off x="1425153" y="855412"/>
        <a:ext cx="1004807" cy="629295"/>
      </dsp:txXfrm>
    </dsp:sp>
    <dsp:sp modelId="{4E98EFBC-F569-46F1-B04A-66D4F749DB91}">
      <dsp:nvSpPr>
        <dsp:cNvPr id="0" name=""/>
        <dsp:cNvSpPr/>
      </dsp:nvSpPr>
      <dsp:spPr>
        <a:xfrm>
          <a:off x="1707578" y="349087"/>
          <a:ext cx="3283887" cy="3283887"/>
        </a:xfrm>
        <a:custGeom>
          <a:avLst/>
          <a:gdLst/>
          <a:ahLst/>
          <a:cxnLst/>
          <a:rect l="0" t="0" r="0" b="0"/>
          <a:pathLst>
            <a:path>
              <a:moveTo>
                <a:pt x="494786" y="467205"/>
              </a:moveTo>
              <a:arcTo wR="1641943" hR="1641943" stAng="13540833" swAng="1499822"/>
            </a:path>
          </a:pathLst>
        </a:custGeom>
        <a:noFill/>
        <a:ln w="38100" cap="flat" cmpd="sng" algn="ctr">
          <a:solidFill>
            <a:scrgbClr r="0" g="0" b="0"/>
          </a:solidFill>
          <a:prstDash val="solid"/>
          <a:miter lim="800000"/>
          <a:headEnd type="triangle" w="lg" len="lg"/>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CA50EA-05BF-4364-B614-7210D1186E1B}" type="datetimeFigureOut">
              <a:rPr lang="pl-PL" smtClean="0"/>
              <a:t>27.01.2019</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865B63-23B5-42B7-BD8D-C6589F8D4840}" type="slidenum">
              <a:rPr lang="pl-PL" smtClean="0"/>
              <a:t>‹#›</a:t>
            </a:fld>
            <a:endParaRPr lang="pl-PL"/>
          </a:p>
        </p:txBody>
      </p:sp>
    </p:spTree>
    <p:extLst>
      <p:ext uri="{BB962C8B-B14F-4D97-AF65-F5344CB8AC3E}">
        <p14:creationId xmlns:p14="http://schemas.microsoft.com/office/powerpoint/2010/main" val="995878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EB110583-F65F-445F-B9AB-5EA2C482DAE3}" type="datetime1">
              <a:rPr lang="pl-PL" smtClean="0"/>
              <a:t>27.01.2019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3638291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4D4185E7-AB9E-4672-AF86-00EEA1FF00C4}" type="datetime1">
              <a:rPr lang="pl-PL" smtClean="0"/>
              <a:t>27.01.2019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737262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335ADA7-6A76-441C-BB86-07B3155A04BC}" type="datetime1">
              <a:rPr lang="pl-PL" smtClean="0"/>
              <a:t>27.01.2019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801801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838200" y="971550"/>
            <a:ext cx="10515600" cy="920750"/>
          </a:xfrm>
        </p:spPr>
        <p:txBody>
          <a:bodyPr/>
          <a:lstStyle/>
          <a:p>
            <a:r>
              <a:rPr lang="pl-PL" dirty="0"/>
              <a:t>Kliknij, aby edytować styl</a:t>
            </a:r>
          </a:p>
        </p:txBody>
      </p:sp>
      <p:sp>
        <p:nvSpPr>
          <p:cNvPr id="3" name="Symbol zastępczy zawartości 2"/>
          <p:cNvSpPr>
            <a:spLocks noGrp="1"/>
          </p:cNvSpPr>
          <p:nvPr>
            <p:ph idx="1"/>
          </p:nvPr>
        </p:nvSpPr>
        <p:spPr>
          <a:xfrm>
            <a:off x="838200" y="1892300"/>
            <a:ext cx="10515600" cy="3911600"/>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daty 3"/>
          <p:cNvSpPr>
            <a:spLocks noGrp="1"/>
          </p:cNvSpPr>
          <p:nvPr>
            <p:ph type="dt" sz="half" idx="10"/>
          </p:nvPr>
        </p:nvSpPr>
        <p:spPr/>
        <p:txBody>
          <a:bodyPr/>
          <a:lstStyle/>
          <a:p>
            <a:fld id="{233FD251-CC29-4E00-A8CA-EC4E6D0EEC81}" type="datetime1">
              <a:rPr lang="pl-PL" smtClean="0"/>
              <a:t>27.01.2019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342082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dirty="0"/>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05094E96-CE54-4C1F-82CF-7FE8D18F13E6}" type="datetime1">
              <a:rPr lang="pl-PL" smtClean="0"/>
              <a:t>27.01.2019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1982461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838200" y="838200"/>
            <a:ext cx="10515600" cy="1150144"/>
          </a:xfrm>
        </p:spPr>
        <p:txBody>
          <a:bodyPr/>
          <a:lstStyle/>
          <a:p>
            <a:r>
              <a:rPr lang="pl-PL"/>
              <a:t>Kliknij, aby edytować styl</a:t>
            </a:r>
          </a:p>
        </p:txBody>
      </p:sp>
      <p:sp>
        <p:nvSpPr>
          <p:cNvPr id="3" name="Symbol zastępczy zawartości 2"/>
          <p:cNvSpPr>
            <a:spLocks noGrp="1"/>
          </p:cNvSpPr>
          <p:nvPr>
            <p:ph sz="half" idx="1"/>
          </p:nvPr>
        </p:nvSpPr>
        <p:spPr>
          <a:xfrm>
            <a:off x="838200" y="2051049"/>
            <a:ext cx="5181600" cy="3708401"/>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zawartości 3"/>
          <p:cNvSpPr>
            <a:spLocks noGrp="1"/>
          </p:cNvSpPr>
          <p:nvPr>
            <p:ph sz="half" idx="2"/>
          </p:nvPr>
        </p:nvSpPr>
        <p:spPr>
          <a:xfrm>
            <a:off x="6172200" y="2051049"/>
            <a:ext cx="5181600" cy="370840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55B770F-3EB2-4269-B9F1-D07572D90072}" type="datetime1">
              <a:rPr lang="pl-PL" smtClean="0"/>
              <a:t>27.01.2019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1734965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D71C3596-4C0A-4309-AD47-FBFED13B1F1F}" type="datetime1">
              <a:rPr lang="pl-PL" smtClean="0"/>
              <a:t>27.01.2019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1159340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838200" y="892175"/>
            <a:ext cx="10515600" cy="1325563"/>
          </a:xfrm>
        </p:spPr>
        <p:txBody>
          <a:bodyPr/>
          <a:lstStyle/>
          <a:p>
            <a:r>
              <a:rPr lang="pl-PL"/>
              <a:t>Kliknij, aby edytować styl</a:t>
            </a:r>
          </a:p>
        </p:txBody>
      </p:sp>
      <p:sp>
        <p:nvSpPr>
          <p:cNvPr id="3" name="Symbol zastępczy daty 2"/>
          <p:cNvSpPr>
            <a:spLocks noGrp="1"/>
          </p:cNvSpPr>
          <p:nvPr>
            <p:ph type="dt" sz="half" idx="10"/>
          </p:nvPr>
        </p:nvSpPr>
        <p:spPr/>
        <p:txBody>
          <a:bodyPr/>
          <a:lstStyle/>
          <a:p>
            <a:fld id="{63AE1965-FF4D-4F17-A414-6FDF806E8CA9}" type="datetime1">
              <a:rPr lang="pl-PL" smtClean="0"/>
              <a:t>27.01.2019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1591745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6EE1D1D-0B71-43B0-90FA-CFD2CFBD708A}" type="datetime1">
              <a:rPr lang="pl-PL" smtClean="0"/>
              <a:t>27.01.2019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712183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093574D4-08A8-4CC1-A0DA-A4438ABF6DDF}" type="datetime1">
              <a:rPr lang="pl-PL" smtClean="0"/>
              <a:t>27.01.2019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884878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80A31BB3-DC04-46DA-BD33-E1C163A6F9A3}" type="datetime1">
              <a:rPr lang="pl-PL" smtClean="0"/>
              <a:t>27.01.2019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416AB9B-29CC-41B5-BC0A-919D45734DF7}" type="slidenum">
              <a:rPr lang="pl-PL" smtClean="0"/>
              <a:t>‹#›</a:t>
            </a:fld>
            <a:endParaRPr lang="pl-PL"/>
          </a:p>
        </p:txBody>
      </p:sp>
    </p:spTree>
    <p:extLst>
      <p:ext uri="{BB962C8B-B14F-4D97-AF65-F5344CB8AC3E}">
        <p14:creationId xmlns:p14="http://schemas.microsoft.com/office/powerpoint/2010/main" val="2471139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21120" y="1244600"/>
            <a:ext cx="10515600" cy="123639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2552700"/>
            <a:ext cx="10515600" cy="3262886"/>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328C7-48B8-4023-B4A8-F0D502C76B41}" type="datetime1">
              <a:rPr lang="pl-PL" smtClean="0"/>
              <a:t>27.01.2019</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16AB9B-29CC-41B5-BC0A-919D45734DF7}" type="slidenum">
              <a:rPr lang="pl-PL" smtClean="0"/>
              <a:t>‹#›</a:t>
            </a:fld>
            <a:endParaRPr lang="pl-PL"/>
          </a:p>
        </p:txBody>
      </p:sp>
      <p:pic>
        <p:nvPicPr>
          <p:cNvPr id="7" name="Obraz 6">
            <a:extLst>
              <a:ext uri="{FF2B5EF4-FFF2-40B4-BE49-F238E27FC236}">
                <a16:creationId xmlns:a16="http://schemas.microsoft.com/office/drawing/2014/main" id="{19D6C17F-A700-420D-82B8-F5D45A62B124}"/>
              </a:ext>
            </a:extLst>
          </p:cNvPr>
          <p:cNvPicPr>
            <a:picLocks noChangeAspect="1"/>
          </p:cNvPicPr>
          <p:nvPr userDrawn="1"/>
        </p:nvPicPr>
        <p:blipFill>
          <a:blip r:embed="rId13"/>
          <a:stretch>
            <a:fillRect/>
          </a:stretch>
        </p:blipFill>
        <p:spPr>
          <a:xfrm>
            <a:off x="2855494" y="0"/>
            <a:ext cx="7318520" cy="938073"/>
          </a:xfrm>
          <a:prstGeom prst="rect">
            <a:avLst/>
          </a:prstGeom>
        </p:spPr>
      </p:pic>
      <p:pic>
        <p:nvPicPr>
          <p:cNvPr id="8" name="Obraz 7">
            <a:extLst>
              <a:ext uri="{FF2B5EF4-FFF2-40B4-BE49-F238E27FC236}">
                <a16:creationId xmlns:a16="http://schemas.microsoft.com/office/drawing/2014/main" id="{49EB5BF8-DF56-4F9A-B053-ADE174D905FF}"/>
              </a:ext>
            </a:extLst>
          </p:cNvPr>
          <p:cNvPicPr>
            <a:picLocks noChangeAspect="1"/>
          </p:cNvPicPr>
          <p:nvPr userDrawn="1"/>
        </p:nvPicPr>
        <p:blipFill>
          <a:blip r:embed="rId14"/>
          <a:stretch>
            <a:fillRect/>
          </a:stretch>
        </p:blipFill>
        <p:spPr>
          <a:xfrm>
            <a:off x="2341566" y="5815585"/>
            <a:ext cx="7327261" cy="1240604"/>
          </a:xfrm>
          <a:prstGeom prst="rect">
            <a:avLst/>
          </a:prstGeom>
        </p:spPr>
      </p:pic>
      <p:sp>
        <p:nvSpPr>
          <p:cNvPr id="9" name="Tytuł 1">
            <a:extLst>
              <a:ext uri="{FF2B5EF4-FFF2-40B4-BE49-F238E27FC236}">
                <a16:creationId xmlns:a16="http://schemas.microsoft.com/office/drawing/2014/main" id="{1499EC8B-24FF-47F4-8CBF-0E98764D1FA2}"/>
              </a:ext>
            </a:extLst>
          </p:cNvPr>
          <p:cNvSpPr txBox="1">
            <a:spLocks/>
          </p:cNvSpPr>
          <p:nvPr userDrawn="1"/>
        </p:nvSpPr>
        <p:spPr>
          <a:xfrm>
            <a:off x="838200" y="0"/>
            <a:ext cx="10481441" cy="111409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pl-PL" sz="1000"/>
            </a:br>
            <a:br>
              <a:rPr lang="pl-PL" sz="1000"/>
            </a:br>
            <a:br>
              <a:rPr lang="pl-PL" sz="1000"/>
            </a:br>
            <a:br>
              <a:rPr lang="pl-PL" sz="1000"/>
            </a:br>
            <a:br>
              <a:rPr lang="pl-PL" sz="1000"/>
            </a:br>
            <a:br>
              <a:rPr lang="pl-PL" sz="1000"/>
            </a:br>
            <a:r>
              <a:rPr lang="pl-PL" sz="1200" i="1"/>
              <a:t>DOSKONALENIE TRENERÓW WSPOMAGANIA OŚWIATY  </a:t>
            </a:r>
            <a:r>
              <a:rPr lang="pl-PL" sz="1200"/>
              <a:t>POWR.02.10.00-00-7015/17</a:t>
            </a:r>
            <a:endParaRPr lang="pl-PL" sz="1200" dirty="0"/>
          </a:p>
        </p:txBody>
      </p:sp>
    </p:spTree>
    <p:extLst>
      <p:ext uri="{BB962C8B-B14F-4D97-AF65-F5344CB8AC3E}">
        <p14:creationId xmlns:p14="http://schemas.microsoft.com/office/powerpoint/2010/main" val="1278049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385667" y="2137116"/>
            <a:ext cx="9420665" cy="1446668"/>
          </a:xfrm>
        </p:spPr>
        <p:txBody>
          <a:bodyPr>
            <a:normAutofit fontScale="90000"/>
          </a:bodyPr>
          <a:lstStyle/>
          <a:p>
            <a:br>
              <a:rPr lang="pl-PL" b="1" dirty="0"/>
            </a:br>
            <a:r>
              <a:rPr lang="pl-PL" b="1" dirty="0"/>
              <a:t>Przykłady metod aktywizujących</a:t>
            </a:r>
          </a:p>
        </p:txBody>
      </p:sp>
      <p:sp>
        <p:nvSpPr>
          <p:cNvPr id="3" name="Tytuł 1">
            <a:extLst>
              <a:ext uri="{FF2B5EF4-FFF2-40B4-BE49-F238E27FC236}">
                <a16:creationId xmlns:a16="http://schemas.microsoft.com/office/drawing/2014/main" id="{38FA7792-54AD-4101-8F8F-1B6CDE1DDCA9}"/>
              </a:ext>
            </a:extLst>
          </p:cNvPr>
          <p:cNvSpPr txBox="1">
            <a:spLocks/>
          </p:cNvSpPr>
          <p:nvPr/>
        </p:nvSpPr>
        <p:spPr>
          <a:xfrm>
            <a:off x="1385667" y="3997550"/>
            <a:ext cx="9420665" cy="1446668"/>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l-PL" sz="3200" dirty="0"/>
              <a:t>III etap edukacyjny</a:t>
            </a:r>
          </a:p>
        </p:txBody>
      </p:sp>
    </p:spTree>
    <p:extLst>
      <p:ext uri="{BB962C8B-B14F-4D97-AF65-F5344CB8AC3E}">
        <p14:creationId xmlns:p14="http://schemas.microsoft.com/office/powerpoint/2010/main" val="1015448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C399E25B-4B66-43A4-923C-1685F9273E1D}"/>
              </a:ext>
            </a:extLst>
          </p:cNvPr>
          <p:cNvSpPr/>
          <p:nvPr/>
        </p:nvSpPr>
        <p:spPr>
          <a:xfrm>
            <a:off x="1115339" y="2983010"/>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5" name="Prostokąt 4">
            <a:extLst>
              <a:ext uri="{FF2B5EF4-FFF2-40B4-BE49-F238E27FC236}">
                <a16:creationId xmlns:a16="http://schemas.microsoft.com/office/drawing/2014/main" id="{5E838085-0831-420C-9FCB-DBA8C4BA563D}"/>
              </a:ext>
            </a:extLst>
          </p:cNvPr>
          <p:cNvSpPr/>
          <p:nvPr/>
        </p:nvSpPr>
        <p:spPr>
          <a:xfrm>
            <a:off x="1124288" y="2592584"/>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6" name="Prostokąt 5">
            <a:extLst>
              <a:ext uri="{FF2B5EF4-FFF2-40B4-BE49-F238E27FC236}">
                <a16:creationId xmlns:a16="http://schemas.microsoft.com/office/drawing/2014/main" id="{BC7BA8D4-E8E6-47CD-99B4-B36390463E6D}"/>
              </a:ext>
            </a:extLst>
          </p:cNvPr>
          <p:cNvSpPr/>
          <p:nvPr/>
        </p:nvSpPr>
        <p:spPr>
          <a:xfrm>
            <a:off x="1666070" y="2991328"/>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8" name="Prostokąt 7">
            <a:extLst>
              <a:ext uri="{FF2B5EF4-FFF2-40B4-BE49-F238E27FC236}">
                <a16:creationId xmlns:a16="http://schemas.microsoft.com/office/drawing/2014/main" id="{DD52C4E2-FACE-44BD-8DA3-0AE16CCD04B8}"/>
              </a:ext>
            </a:extLst>
          </p:cNvPr>
          <p:cNvSpPr/>
          <p:nvPr/>
        </p:nvSpPr>
        <p:spPr>
          <a:xfrm>
            <a:off x="1115338" y="3971412"/>
            <a:ext cx="473735" cy="32900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9" name="Prostokąt 8">
            <a:extLst>
              <a:ext uri="{FF2B5EF4-FFF2-40B4-BE49-F238E27FC236}">
                <a16:creationId xmlns:a16="http://schemas.microsoft.com/office/drawing/2014/main" id="{C10215E1-F309-4678-BE9C-7EB927C2541F}"/>
              </a:ext>
            </a:extLst>
          </p:cNvPr>
          <p:cNvSpPr/>
          <p:nvPr/>
        </p:nvSpPr>
        <p:spPr>
          <a:xfrm>
            <a:off x="1115338" y="3560313"/>
            <a:ext cx="473735" cy="32900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0" name="Prostokąt 9">
            <a:extLst>
              <a:ext uri="{FF2B5EF4-FFF2-40B4-BE49-F238E27FC236}">
                <a16:creationId xmlns:a16="http://schemas.microsoft.com/office/drawing/2014/main" id="{F7732C59-E60C-4BD3-B3D2-85D30D1EA49F}"/>
              </a:ext>
            </a:extLst>
          </p:cNvPr>
          <p:cNvSpPr/>
          <p:nvPr/>
        </p:nvSpPr>
        <p:spPr>
          <a:xfrm>
            <a:off x="1666069" y="3971412"/>
            <a:ext cx="473735" cy="32900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25" name="Prostokąt 24">
            <a:extLst>
              <a:ext uri="{FF2B5EF4-FFF2-40B4-BE49-F238E27FC236}">
                <a16:creationId xmlns:a16="http://schemas.microsoft.com/office/drawing/2014/main" id="{911BB2BD-69EC-406F-9F95-D6D45A854A95}"/>
              </a:ext>
            </a:extLst>
          </p:cNvPr>
          <p:cNvSpPr/>
          <p:nvPr/>
        </p:nvSpPr>
        <p:spPr>
          <a:xfrm>
            <a:off x="687152" y="1800695"/>
            <a:ext cx="1737822" cy="39070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t>I ETAP</a:t>
            </a:r>
          </a:p>
        </p:txBody>
      </p:sp>
      <p:sp>
        <p:nvSpPr>
          <p:cNvPr id="38" name="Prostokąt 37">
            <a:extLst>
              <a:ext uri="{FF2B5EF4-FFF2-40B4-BE49-F238E27FC236}">
                <a16:creationId xmlns:a16="http://schemas.microsoft.com/office/drawing/2014/main" id="{704C0623-C9BD-43AB-9343-F367A353A4C8}"/>
              </a:ext>
            </a:extLst>
          </p:cNvPr>
          <p:cNvSpPr/>
          <p:nvPr/>
        </p:nvSpPr>
        <p:spPr>
          <a:xfrm>
            <a:off x="5927172" y="1802888"/>
            <a:ext cx="1737822" cy="39070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t>III ETAP</a:t>
            </a:r>
          </a:p>
        </p:txBody>
      </p:sp>
      <p:sp>
        <p:nvSpPr>
          <p:cNvPr id="65" name="Prostokąt 64">
            <a:extLst>
              <a:ext uri="{FF2B5EF4-FFF2-40B4-BE49-F238E27FC236}">
                <a16:creationId xmlns:a16="http://schemas.microsoft.com/office/drawing/2014/main" id="{464BD86E-E246-448A-BC95-A1758CB78203}"/>
              </a:ext>
            </a:extLst>
          </p:cNvPr>
          <p:cNvSpPr/>
          <p:nvPr/>
        </p:nvSpPr>
        <p:spPr>
          <a:xfrm>
            <a:off x="8558130" y="1800695"/>
            <a:ext cx="1737822" cy="39070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t>IV ETAP</a:t>
            </a:r>
          </a:p>
        </p:txBody>
      </p:sp>
      <p:sp>
        <p:nvSpPr>
          <p:cNvPr id="50" name="Prostokąt 49">
            <a:extLst>
              <a:ext uri="{FF2B5EF4-FFF2-40B4-BE49-F238E27FC236}">
                <a16:creationId xmlns:a16="http://schemas.microsoft.com/office/drawing/2014/main" id="{C57671C9-B46E-4DC1-A9DD-7705B43FFCBC}"/>
              </a:ext>
            </a:extLst>
          </p:cNvPr>
          <p:cNvSpPr/>
          <p:nvPr/>
        </p:nvSpPr>
        <p:spPr>
          <a:xfrm>
            <a:off x="532192" y="2732133"/>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1E</a:t>
            </a:r>
          </a:p>
        </p:txBody>
      </p:sp>
      <p:sp>
        <p:nvSpPr>
          <p:cNvPr id="53" name="Prostokąt 52">
            <a:extLst>
              <a:ext uri="{FF2B5EF4-FFF2-40B4-BE49-F238E27FC236}">
                <a16:creationId xmlns:a16="http://schemas.microsoft.com/office/drawing/2014/main" id="{209B9CED-6BC8-4B7F-81A0-6A44DD266CDF}"/>
              </a:ext>
            </a:extLst>
          </p:cNvPr>
          <p:cNvSpPr/>
          <p:nvPr/>
        </p:nvSpPr>
        <p:spPr>
          <a:xfrm>
            <a:off x="1673071" y="2596285"/>
            <a:ext cx="459729"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54" name="Prostokąt 53">
            <a:extLst>
              <a:ext uri="{FF2B5EF4-FFF2-40B4-BE49-F238E27FC236}">
                <a16:creationId xmlns:a16="http://schemas.microsoft.com/office/drawing/2014/main" id="{C1632C75-5471-47DD-AFF9-4F824BCF9C40}"/>
              </a:ext>
            </a:extLst>
          </p:cNvPr>
          <p:cNvSpPr/>
          <p:nvPr/>
        </p:nvSpPr>
        <p:spPr>
          <a:xfrm>
            <a:off x="557604" y="3740873"/>
            <a:ext cx="473735" cy="32900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2E</a:t>
            </a:r>
          </a:p>
        </p:txBody>
      </p:sp>
      <p:sp>
        <p:nvSpPr>
          <p:cNvPr id="56" name="Prostokąt 55">
            <a:extLst>
              <a:ext uri="{FF2B5EF4-FFF2-40B4-BE49-F238E27FC236}">
                <a16:creationId xmlns:a16="http://schemas.microsoft.com/office/drawing/2014/main" id="{ECDDD388-93F8-4EE8-BCE4-48DB538FAFF4}"/>
              </a:ext>
            </a:extLst>
          </p:cNvPr>
          <p:cNvSpPr/>
          <p:nvPr/>
        </p:nvSpPr>
        <p:spPr>
          <a:xfrm>
            <a:off x="1673072" y="3576369"/>
            <a:ext cx="473735" cy="32900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57" name="Prostokąt 56">
            <a:extLst>
              <a:ext uri="{FF2B5EF4-FFF2-40B4-BE49-F238E27FC236}">
                <a16:creationId xmlns:a16="http://schemas.microsoft.com/office/drawing/2014/main" id="{8FAB45AF-B0B4-467D-87A6-8EE62C7EA47A}"/>
              </a:ext>
            </a:extLst>
          </p:cNvPr>
          <p:cNvSpPr/>
          <p:nvPr/>
        </p:nvSpPr>
        <p:spPr>
          <a:xfrm>
            <a:off x="1125799" y="5001321"/>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58" name="Prostokąt 57">
            <a:extLst>
              <a:ext uri="{FF2B5EF4-FFF2-40B4-BE49-F238E27FC236}">
                <a16:creationId xmlns:a16="http://schemas.microsoft.com/office/drawing/2014/main" id="{4F76CE31-BF69-4E8C-844C-9024C4F1F8BC}"/>
              </a:ext>
            </a:extLst>
          </p:cNvPr>
          <p:cNvSpPr/>
          <p:nvPr/>
        </p:nvSpPr>
        <p:spPr>
          <a:xfrm>
            <a:off x="1115337" y="4605513"/>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70" name="Prostokąt 69">
            <a:extLst>
              <a:ext uri="{FF2B5EF4-FFF2-40B4-BE49-F238E27FC236}">
                <a16:creationId xmlns:a16="http://schemas.microsoft.com/office/drawing/2014/main" id="{38558F76-B9CD-4E3A-8284-022B44F40FA7}"/>
              </a:ext>
            </a:extLst>
          </p:cNvPr>
          <p:cNvSpPr/>
          <p:nvPr/>
        </p:nvSpPr>
        <p:spPr>
          <a:xfrm>
            <a:off x="1666067" y="5001321"/>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71" name="Prostokąt 70">
            <a:extLst>
              <a:ext uri="{FF2B5EF4-FFF2-40B4-BE49-F238E27FC236}">
                <a16:creationId xmlns:a16="http://schemas.microsoft.com/office/drawing/2014/main" id="{682B7940-3499-4D41-98EF-C989E605C267}"/>
              </a:ext>
            </a:extLst>
          </p:cNvPr>
          <p:cNvSpPr/>
          <p:nvPr/>
        </p:nvSpPr>
        <p:spPr>
          <a:xfrm>
            <a:off x="562584" y="4770017"/>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3E</a:t>
            </a:r>
          </a:p>
        </p:txBody>
      </p:sp>
      <p:sp>
        <p:nvSpPr>
          <p:cNvPr id="72" name="Prostokąt 71">
            <a:extLst>
              <a:ext uri="{FF2B5EF4-FFF2-40B4-BE49-F238E27FC236}">
                <a16:creationId xmlns:a16="http://schemas.microsoft.com/office/drawing/2014/main" id="{92169DA4-848C-4351-AEF2-8079FAD4439C}"/>
              </a:ext>
            </a:extLst>
          </p:cNvPr>
          <p:cNvSpPr/>
          <p:nvPr/>
        </p:nvSpPr>
        <p:spPr>
          <a:xfrm>
            <a:off x="1659065" y="4605512"/>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03" name="Prostokąt 102">
            <a:extLst>
              <a:ext uri="{FF2B5EF4-FFF2-40B4-BE49-F238E27FC236}">
                <a16:creationId xmlns:a16="http://schemas.microsoft.com/office/drawing/2014/main" id="{82359229-86CE-4035-AA30-7538EF60CB81}"/>
              </a:ext>
            </a:extLst>
          </p:cNvPr>
          <p:cNvSpPr/>
          <p:nvPr/>
        </p:nvSpPr>
        <p:spPr>
          <a:xfrm>
            <a:off x="3691392" y="3966447"/>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04" name="Prostokąt 103">
            <a:extLst>
              <a:ext uri="{FF2B5EF4-FFF2-40B4-BE49-F238E27FC236}">
                <a16:creationId xmlns:a16="http://schemas.microsoft.com/office/drawing/2014/main" id="{37C58825-DCCF-4B53-8080-3CDE2DF1D089}"/>
              </a:ext>
            </a:extLst>
          </p:cNvPr>
          <p:cNvSpPr/>
          <p:nvPr/>
        </p:nvSpPr>
        <p:spPr>
          <a:xfrm>
            <a:off x="3700341" y="3576021"/>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05" name="Prostokąt 104">
            <a:extLst>
              <a:ext uri="{FF2B5EF4-FFF2-40B4-BE49-F238E27FC236}">
                <a16:creationId xmlns:a16="http://schemas.microsoft.com/office/drawing/2014/main" id="{061FE4EF-8F08-4FA6-982D-DE15FBA59378}"/>
              </a:ext>
            </a:extLst>
          </p:cNvPr>
          <p:cNvSpPr/>
          <p:nvPr/>
        </p:nvSpPr>
        <p:spPr>
          <a:xfrm>
            <a:off x="4242123" y="3974765"/>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06" name="Prostokąt 105">
            <a:extLst>
              <a:ext uri="{FF2B5EF4-FFF2-40B4-BE49-F238E27FC236}">
                <a16:creationId xmlns:a16="http://schemas.microsoft.com/office/drawing/2014/main" id="{5A57F580-757B-47B8-8D7B-FBD82E8E144E}"/>
              </a:ext>
            </a:extLst>
          </p:cNvPr>
          <p:cNvSpPr/>
          <p:nvPr/>
        </p:nvSpPr>
        <p:spPr>
          <a:xfrm>
            <a:off x="3691390" y="5016611"/>
            <a:ext cx="473735" cy="32900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07" name="Prostokąt 106">
            <a:extLst>
              <a:ext uri="{FF2B5EF4-FFF2-40B4-BE49-F238E27FC236}">
                <a16:creationId xmlns:a16="http://schemas.microsoft.com/office/drawing/2014/main" id="{B258AA81-5AA8-45C4-948C-AD47513DB3FB}"/>
              </a:ext>
            </a:extLst>
          </p:cNvPr>
          <p:cNvSpPr/>
          <p:nvPr/>
        </p:nvSpPr>
        <p:spPr>
          <a:xfrm>
            <a:off x="3691390" y="4605512"/>
            <a:ext cx="473735" cy="32900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08" name="Prostokąt 107">
            <a:extLst>
              <a:ext uri="{FF2B5EF4-FFF2-40B4-BE49-F238E27FC236}">
                <a16:creationId xmlns:a16="http://schemas.microsoft.com/office/drawing/2014/main" id="{6B1336E7-AAC9-47E1-8FF6-FA7FFFD14AF7}"/>
              </a:ext>
            </a:extLst>
          </p:cNvPr>
          <p:cNvSpPr/>
          <p:nvPr/>
        </p:nvSpPr>
        <p:spPr>
          <a:xfrm>
            <a:off x="4242121" y="5016611"/>
            <a:ext cx="473735" cy="32900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09" name="Prostokąt 108">
            <a:extLst>
              <a:ext uri="{FF2B5EF4-FFF2-40B4-BE49-F238E27FC236}">
                <a16:creationId xmlns:a16="http://schemas.microsoft.com/office/drawing/2014/main" id="{73DDB24A-8384-4ABD-BD92-D688A7FCC5EE}"/>
              </a:ext>
            </a:extLst>
          </p:cNvPr>
          <p:cNvSpPr/>
          <p:nvPr/>
        </p:nvSpPr>
        <p:spPr>
          <a:xfrm>
            <a:off x="3083603" y="2732133"/>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1E</a:t>
            </a:r>
          </a:p>
        </p:txBody>
      </p:sp>
      <p:sp>
        <p:nvSpPr>
          <p:cNvPr id="110" name="Prostokąt 109">
            <a:extLst>
              <a:ext uri="{FF2B5EF4-FFF2-40B4-BE49-F238E27FC236}">
                <a16:creationId xmlns:a16="http://schemas.microsoft.com/office/drawing/2014/main" id="{4F8F1F4A-604C-49E1-A3E3-DA9166497FF8}"/>
              </a:ext>
            </a:extLst>
          </p:cNvPr>
          <p:cNvSpPr/>
          <p:nvPr/>
        </p:nvSpPr>
        <p:spPr>
          <a:xfrm>
            <a:off x="4249124" y="3579722"/>
            <a:ext cx="459729"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11" name="Prostokąt 110">
            <a:extLst>
              <a:ext uri="{FF2B5EF4-FFF2-40B4-BE49-F238E27FC236}">
                <a16:creationId xmlns:a16="http://schemas.microsoft.com/office/drawing/2014/main" id="{2D26CADA-A7A8-4646-8390-7772028D00E8}"/>
              </a:ext>
            </a:extLst>
          </p:cNvPr>
          <p:cNvSpPr/>
          <p:nvPr/>
        </p:nvSpPr>
        <p:spPr>
          <a:xfrm>
            <a:off x="3109015" y="3740873"/>
            <a:ext cx="473735" cy="32900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2E</a:t>
            </a:r>
          </a:p>
        </p:txBody>
      </p:sp>
      <p:sp>
        <p:nvSpPr>
          <p:cNvPr id="112" name="Prostokąt 111">
            <a:extLst>
              <a:ext uri="{FF2B5EF4-FFF2-40B4-BE49-F238E27FC236}">
                <a16:creationId xmlns:a16="http://schemas.microsoft.com/office/drawing/2014/main" id="{2062E79A-60C7-4A79-910E-D30A3512E0FD}"/>
              </a:ext>
            </a:extLst>
          </p:cNvPr>
          <p:cNvSpPr/>
          <p:nvPr/>
        </p:nvSpPr>
        <p:spPr>
          <a:xfrm>
            <a:off x="4249124" y="4621568"/>
            <a:ext cx="473735" cy="32900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13" name="Prostokąt 112">
            <a:extLst>
              <a:ext uri="{FF2B5EF4-FFF2-40B4-BE49-F238E27FC236}">
                <a16:creationId xmlns:a16="http://schemas.microsoft.com/office/drawing/2014/main" id="{4275D320-F17E-44A2-A6CE-83EB204B9974}"/>
              </a:ext>
            </a:extLst>
          </p:cNvPr>
          <p:cNvSpPr/>
          <p:nvPr/>
        </p:nvSpPr>
        <p:spPr>
          <a:xfrm>
            <a:off x="3708856" y="2924601"/>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14" name="Prostokąt 113">
            <a:extLst>
              <a:ext uri="{FF2B5EF4-FFF2-40B4-BE49-F238E27FC236}">
                <a16:creationId xmlns:a16="http://schemas.microsoft.com/office/drawing/2014/main" id="{14D5EF33-DC70-4DAC-AB4B-E44C8C2EE122}"/>
              </a:ext>
            </a:extLst>
          </p:cNvPr>
          <p:cNvSpPr/>
          <p:nvPr/>
        </p:nvSpPr>
        <p:spPr>
          <a:xfrm>
            <a:off x="3698394" y="2528793"/>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15" name="Prostokąt 114">
            <a:extLst>
              <a:ext uri="{FF2B5EF4-FFF2-40B4-BE49-F238E27FC236}">
                <a16:creationId xmlns:a16="http://schemas.microsoft.com/office/drawing/2014/main" id="{064B570B-BFFD-46D6-BA87-B7F177D7F86D}"/>
              </a:ext>
            </a:extLst>
          </p:cNvPr>
          <p:cNvSpPr/>
          <p:nvPr/>
        </p:nvSpPr>
        <p:spPr>
          <a:xfrm>
            <a:off x="4249124" y="2924601"/>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16" name="Prostokąt 115">
            <a:extLst>
              <a:ext uri="{FF2B5EF4-FFF2-40B4-BE49-F238E27FC236}">
                <a16:creationId xmlns:a16="http://schemas.microsoft.com/office/drawing/2014/main" id="{831D1667-6895-4CDC-8490-42023C3CB10E}"/>
              </a:ext>
            </a:extLst>
          </p:cNvPr>
          <p:cNvSpPr/>
          <p:nvPr/>
        </p:nvSpPr>
        <p:spPr>
          <a:xfrm>
            <a:off x="3113995" y="4770017"/>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3E</a:t>
            </a:r>
          </a:p>
        </p:txBody>
      </p:sp>
      <p:sp>
        <p:nvSpPr>
          <p:cNvPr id="117" name="Prostokąt 116">
            <a:extLst>
              <a:ext uri="{FF2B5EF4-FFF2-40B4-BE49-F238E27FC236}">
                <a16:creationId xmlns:a16="http://schemas.microsoft.com/office/drawing/2014/main" id="{0239A426-A02C-4DF1-A94C-56BC54DFADB8}"/>
              </a:ext>
            </a:extLst>
          </p:cNvPr>
          <p:cNvSpPr/>
          <p:nvPr/>
        </p:nvSpPr>
        <p:spPr>
          <a:xfrm>
            <a:off x="4242122" y="2528792"/>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18" name="Prostokąt 117">
            <a:extLst>
              <a:ext uri="{FF2B5EF4-FFF2-40B4-BE49-F238E27FC236}">
                <a16:creationId xmlns:a16="http://schemas.microsoft.com/office/drawing/2014/main" id="{C29265C6-D555-404C-AF19-57AE94F01F5F}"/>
              </a:ext>
            </a:extLst>
          </p:cNvPr>
          <p:cNvSpPr/>
          <p:nvPr/>
        </p:nvSpPr>
        <p:spPr>
          <a:xfrm>
            <a:off x="6296697" y="5008293"/>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19" name="Prostokąt 118">
            <a:extLst>
              <a:ext uri="{FF2B5EF4-FFF2-40B4-BE49-F238E27FC236}">
                <a16:creationId xmlns:a16="http://schemas.microsoft.com/office/drawing/2014/main" id="{16D1CDF7-D193-43B3-A528-6B203D9559AB}"/>
              </a:ext>
            </a:extLst>
          </p:cNvPr>
          <p:cNvSpPr/>
          <p:nvPr/>
        </p:nvSpPr>
        <p:spPr>
          <a:xfrm>
            <a:off x="6305646" y="4617867"/>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20" name="Prostokąt 119">
            <a:extLst>
              <a:ext uri="{FF2B5EF4-FFF2-40B4-BE49-F238E27FC236}">
                <a16:creationId xmlns:a16="http://schemas.microsoft.com/office/drawing/2014/main" id="{43BB2EAC-647A-4800-B132-0F13F5972A2B}"/>
              </a:ext>
            </a:extLst>
          </p:cNvPr>
          <p:cNvSpPr/>
          <p:nvPr/>
        </p:nvSpPr>
        <p:spPr>
          <a:xfrm>
            <a:off x="6847428" y="5016611"/>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21" name="Prostokąt 120">
            <a:extLst>
              <a:ext uri="{FF2B5EF4-FFF2-40B4-BE49-F238E27FC236}">
                <a16:creationId xmlns:a16="http://schemas.microsoft.com/office/drawing/2014/main" id="{69403F36-6D4D-4FCD-83AF-C2E667BE296F}"/>
              </a:ext>
            </a:extLst>
          </p:cNvPr>
          <p:cNvSpPr/>
          <p:nvPr/>
        </p:nvSpPr>
        <p:spPr>
          <a:xfrm>
            <a:off x="6296697" y="2915517"/>
            <a:ext cx="473735" cy="32900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22" name="Prostokąt 121">
            <a:extLst>
              <a:ext uri="{FF2B5EF4-FFF2-40B4-BE49-F238E27FC236}">
                <a16:creationId xmlns:a16="http://schemas.microsoft.com/office/drawing/2014/main" id="{F963ED1D-9C55-4C9A-8CC6-9501CD1E2A64}"/>
              </a:ext>
            </a:extLst>
          </p:cNvPr>
          <p:cNvSpPr/>
          <p:nvPr/>
        </p:nvSpPr>
        <p:spPr>
          <a:xfrm>
            <a:off x="6296697" y="2504418"/>
            <a:ext cx="473735" cy="32900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23" name="Prostokąt 122">
            <a:extLst>
              <a:ext uri="{FF2B5EF4-FFF2-40B4-BE49-F238E27FC236}">
                <a16:creationId xmlns:a16="http://schemas.microsoft.com/office/drawing/2014/main" id="{D41B4981-ABC2-4ABF-AAA8-87F3D00015A3}"/>
              </a:ext>
            </a:extLst>
          </p:cNvPr>
          <p:cNvSpPr/>
          <p:nvPr/>
        </p:nvSpPr>
        <p:spPr>
          <a:xfrm>
            <a:off x="6847428" y="2915517"/>
            <a:ext cx="473735" cy="32900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24" name="Prostokąt 123">
            <a:extLst>
              <a:ext uri="{FF2B5EF4-FFF2-40B4-BE49-F238E27FC236}">
                <a16:creationId xmlns:a16="http://schemas.microsoft.com/office/drawing/2014/main" id="{C3D4FA50-EC88-41EF-B6ED-DA6B7095888B}"/>
              </a:ext>
            </a:extLst>
          </p:cNvPr>
          <p:cNvSpPr/>
          <p:nvPr/>
        </p:nvSpPr>
        <p:spPr>
          <a:xfrm>
            <a:off x="5696066" y="2731312"/>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1E</a:t>
            </a:r>
          </a:p>
        </p:txBody>
      </p:sp>
      <p:sp>
        <p:nvSpPr>
          <p:cNvPr id="125" name="Prostokąt 124">
            <a:extLst>
              <a:ext uri="{FF2B5EF4-FFF2-40B4-BE49-F238E27FC236}">
                <a16:creationId xmlns:a16="http://schemas.microsoft.com/office/drawing/2014/main" id="{7311C15C-2521-464A-95E8-C6FEA79B2A71}"/>
              </a:ext>
            </a:extLst>
          </p:cNvPr>
          <p:cNvSpPr/>
          <p:nvPr/>
        </p:nvSpPr>
        <p:spPr>
          <a:xfrm>
            <a:off x="6854429" y="4621568"/>
            <a:ext cx="459729"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26" name="Prostokąt 125">
            <a:extLst>
              <a:ext uri="{FF2B5EF4-FFF2-40B4-BE49-F238E27FC236}">
                <a16:creationId xmlns:a16="http://schemas.microsoft.com/office/drawing/2014/main" id="{F0AFBCB2-FB1A-4DC9-879D-CABA6E417B68}"/>
              </a:ext>
            </a:extLst>
          </p:cNvPr>
          <p:cNvSpPr/>
          <p:nvPr/>
        </p:nvSpPr>
        <p:spPr>
          <a:xfrm>
            <a:off x="5721478" y="3740052"/>
            <a:ext cx="473735" cy="32900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2E</a:t>
            </a:r>
          </a:p>
        </p:txBody>
      </p:sp>
      <p:sp>
        <p:nvSpPr>
          <p:cNvPr id="127" name="Prostokąt 126">
            <a:extLst>
              <a:ext uri="{FF2B5EF4-FFF2-40B4-BE49-F238E27FC236}">
                <a16:creationId xmlns:a16="http://schemas.microsoft.com/office/drawing/2014/main" id="{CD2543D0-6E63-4C33-B971-051D54D0602D}"/>
              </a:ext>
            </a:extLst>
          </p:cNvPr>
          <p:cNvSpPr/>
          <p:nvPr/>
        </p:nvSpPr>
        <p:spPr>
          <a:xfrm>
            <a:off x="6854431" y="2520474"/>
            <a:ext cx="473735" cy="32900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28" name="Prostokąt 127">
            <a:extLst>
              <a:ext uri="{FF2B5EF4-FFF2-40B4-BE49-F238E27FC236}">
                <a16:creationId xmlns:a16="http://schemas.microsoft.com/office/drawing/2014/main" id="{4EDDF5E9-964D-46E9-852B-C7203D58FB19}"/>
              </a:ext>
            </a:extLst>
          </p:cNvPr>
          <p:cNvSpPr/>
          <p:nvPr/>
        </p:nvSpPr>
        <p:spPr>
          <a:xfrm>
            <a:off x="6314161" y="3966447"/>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29" name="Prostokąt 128">
            <a:extLst>
              <a:ext uri="{FF2B5EF4-FFF2-40B4-BE49-F238E27FC236}">
                <a16:creationId xmlns:a16="http://schemas.microsoft.com/office/drawing/2014/main" id="{EA65B8FD-D9EB-49F8-AD0A-AAADECFDAF8F}"/>
              </a:ext>
            </a:extLst>
          </p:cNvPr>
          <p:cNvSpPr/>
          <p:nvPr/>
        </p:nvSpPr>
        <p:spPr>
          <a:xfrm>
            <a:off x="6303699" y="3570639"/>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30" name="Prostokąt 129">
            <a:extLst>
              <a:ext uri="{FF2B5EF4-FFF2-40B4-BE49-F238E27FC236}">
                <a16:creationId xmlns:a16="http://schemas.microsoft.com/office/drawing/2014/main" id="{F49CA767-0A53-4127-A9EE-D9A9FAD989CF}"/>
              </a:ext>
            </a:extLst>
          </p:cNvPr>
          <p:cNvSpPr/>
          <p:nvPr/>
        </p:nvSpPr>
        <p:spPr>
          <a:xfrm>
            <a:off x="6854429" y="3966447"/>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31" name="Prostokąt 130">
            <a:extLst>
              <a:ext uri="{FF2B5EF4-FFF2-40B4-BE49-F238E27FC236}">
                <a16:creationId xmlns:a16="http://schemas.microsoft.com/office/drawing/2014/main" id="{7FC64A7C-04CF-47C2-8ED7-95D624A48379}"/>
              </a:ext>
            </a:extLst>
          </p:cNvPr>
          <p:cNvSpPr/>
          <p:nvPr/>
        </p:nvSpPr>
        <p:spPr>
          <a:xfrm>
            <a:off x="5726458" y="4769196"/>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3E</a:t>
            </a:r>
          </a:p>
        </p:txBody>
      </p:sp>
      <p:sp>
        <p:nvSpPr>
          <p:cNvPr id="132" name="Prostokąt 131">
            <a:extLst>
              <a:ext uri="{FF2B5EF4-FFF2-40B4-BE49-F238E27FC236}">
                <a16:creationId xmlns:a16="http://schemas.microsoft.com/office/drawing/2014/main" id="{32A3549A-0BF1-4C99-AA20-EC33E90AC5D2}"/>
              </a:ext>
            </a:extLst>
          </p:cNvPr>
          <p:cNvSpPr/>
          <p:nvPr/>
        </p:nvSpPr>
        <p:spPr>
          <a:xfrm>
            <a:off x="6847427" y="3570638"/>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33" name="Prostokąt 132">
            <a:extLst>
              <a:ext uri="{FF2B5EF4-FFF2-40B4-BE49-F238E27FC236}">
                <a16:creationId xmlns:a16="http://schemas.microsoft.com/office/drawing/2014/main" id="{86CAEB19-A8B0-44A2-AE0E-A95675B2AD40}"/>
              </a:ext>
            </a:extLst>
          </p:cNvPr>
          <p:cNvSpPr/>
          <p:nvPr/>
        </p:nvSpPr>
        <p:spPr>
          <a:xfrm>
            <a:off x="9073273" y="2915389"/>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34" name="Prostokąt 133">
            <a:extLst>
              <a:ext uri="{FF2B5EF4-FFF2-40B4-BE49-F238E27FC236}">
                <a16:creationId xmlns:a16="http://schemas.microsoft.com/office/drawing/2014/main" id="{70824F1E-A4EA-467B-8CA2-284E08DD626E}"/>
              </a:ext>
            </a:extLst>
          </p:cNvPr>
          <p:cNvSpPr/>
          <p:nvPr/>
        </p:nvSpPr>
        <p:spPr>
          <a:xfrm>
            <a:off x="9082222" y="2524963"/>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35" name="Prostokąt 134">
            <a:extLst>
              <a:ext uri="{FF2B5EF4-FFF2-40B4-BE49-F238E27FC236}">
                <a16:creationId xmlns:a16="http://schemas.microsoft.com/office/drawing/2014/main" id="{D5D12A81-7B5B-4666-9210-62D7C0A2E2D5}"/>
              </a:ext>
            </a:extLst>
          </p:cNvPr>
          <p:cNvSpPr/>
          <p:nvPr/>
        </p:nvSpPr>
        <p:spPr>
          <a:xfrm>
            <a:off x="9624004" y="2923707"/>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36" name="Prostokąt 135">
            <a:extLst>
              <a:ext uri="{FF2B5EF4-FFF2-40B4-BE49-F238E27FC236}">
                <a16:creationId xmlns:a16="http://schemas.microsoft.com/office/drawing/2014/main" id="{6AFAAA55-4547-464F-A7D0-1CBF8127D879}"/>
              </a:ext>
            </a:extLst>
          </p:cNvPr>
          <p:cNvSpPr/>
          <p:nvPr/>
        </p:nvSpPr>
        <p:spPr>
          <a:xfrm>
            <a:off x="9073272" y="3903791"/>
            <a:ext cx="473735" cy="32900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37" name="Prostokąt 136">
            <a:extLst>
              <a:ext uri="{FF2B5EF4-FFF2-40B4-BE49-F238E27FC236}">
                <a16:creationId xmlns:a16="http://schemas.microsoft.com/office/drawing/2014/main" id="{D691E783-6FD2-4C37-ADE3-EF6F1F89CCAA}"/>
              </a:ext>
            </a:extLst>
          </p:cNvPr>
          <p:cNvSpPr/>
          <p:nvPr/>
        </p:nvSpPr>
        <p:spPr>
          <a:xfrm>
            <a:off x="9073272" y="3492692"/>
            <a:ext cx="473735" cy="32900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38" name="Prostokąt 137">
            <a:extLst>
              <a:ext uri="{FF2B5EF4-FFF2-40B4-BE49-F238E27FC236}">
                <a16:creationId xmlns:a16="http://schemas.microsoft.com/office/drawing/2014/main" id="{20C75E29-04A0-4042-9732-3A638C7FFA36}"/>
              </a:ext>
            </a:extLst>
          </p:cNvPr>
          <p:cNvSpPr/>
          <p:nvPr/>
        </p:nvSpPr>
        <p:spPr>
          <a:xfrm>
            <a:off x="9624003" y="3903791"/>
            <a:ext cx="473735" cy="32900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39" name="Prostokąt 138">
            <a:extLst>
              <a:ext uri="{FF2B5EF4-FFF2-40B4-BE49-F238E27FC236}">
                <a16:creationId xmlns:a16="http://schemas.microsoft.com/office/drawing/2014/main" id="{3B9624B2-F2D7-4C41-A9C1-E2ADF9670A88}"/>
              </a:ext>
            </a:extLst>
          </p:cNvPr>
          <p:cNvSpPr/>
          <p:nvPr/>
        </p:nvSpPr>
        <p:spPr>
          <a:xfrm>
            <a:off x="8490126" y="2664512"/>
            <a:ext cx="473735"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1E</a:t>
            </a:r>
          </a:p>
        </p:txBody>
      </p:sp>
      <p:sp>
        <p:nvSpPr>
          <p:cNvPr id="140" name="Prostokąt 139">
            <a:extLst>
              <a:ext uri="{FF2B5EF4-FFF2-40B4-BE49-F238E27FC236}">
                <a16:creationId xmlns:a16="http://schemas.microsoft.com/office/drawing/2014/main" id="{5E8A3661-CC5D-4520-9E99-F2C34E717CCD}"/>
              </a:ext>
            </a:extLst>
          </p:cNvPr>
          <p:cNvSpPr/>
          <p:nvPr/>
        </p:nvSpPr>
        <p:spPr>
          <a:xfrm>
            <a:off x="9631005" y="2528664"/>
            <a:ext cx="459729"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t>
            </a:r>
          </a:p>
        </p:txBody>
      </p:sp>
      <p:sp>
        <p:nvSpPr>
          <p:cNvPr id="141" name="Prostokąt 140">
            <a:extLst>
              <a:ext uri="{FF2B5EF4-FFF2-40B4-BE49-F238E27FC236}">
                <a16:creationId xmlns:a16="http://schemas.microsoft.com/office/drawing/2014/main" id="{4B020AD3-1BCE-42A4-B6BF-212E12B401D5}"/>
              </a:ext>
            </a:extLst>
          </p:cNvPr>
          <p:cNvSpPr/>
          <p:nvPr/>
        </p:nvSpPr>
        <p:spPr>
          <a:xfrm>
            <a:off x="8515538" y="3673252"/>
            <a:ext cx="473735" cy="32900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2E</a:t>
            </a:r>
          </a:p>
        </p:txBody>
      </p:sp>
      <p:sp>
        <p:nvSpPr>
          <p:cNvPr id="142" name="Prostokąt 141">
            <a:extLst>
              <a:ext uri="{FF2B5EF4-FFF2-40B4-BE49-F238E27FC236}">
                <a16:creationId xmlns:a16="http://schemas.microsoft.com/office/drawing/2014/main" id="{72852D25-360D-487E-9435-38CFBF1AEFEB}"/>
              </a:ext>
            </a:extLst>
          </p:cNvPr>
          <p:cNvSpPr/>
          <p:nvPr/>
        </p:nvSpPr>
        <p:spPr>
          <a:xfrm>
            <a:off x="9631006" y="3508748"/>
            <a:ext cx="473735" cy="329009"/>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t>
            </a:r>
          </a:p>
        </p:txBody>
      </p:sp>
      <p:sp>
        <p:nvSpPr>
          <p:cNvPr id="143" name="Prostokąt 142">
            <a:extLst>
              <a:ext uri="{FF2B5EF4-FFF2-40B4-BE49-F238E27FC236}">
                <a16:creationId xmlns:a16="http://schemas.microsoft.com/office/drawing/2014/main" id="{E23F365B-8877-4213-89D9-CE5E13AB55AC}"/>
              </a:ext>
            </a:extLst>
          </p:cNvPr>
          <p:cNvSpPr/>
          <p:nvPr/>
        </p:nvSpPr>
        <p:spPr>
          <a:xfrm>
            <a:off x="9083733" y="4933700"/>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44" name="Prostokąt 143">
            <a:extLst>
              <a:ext uri="{FF2B5EF4-FFF2-40B4-BE49-F238E27FC236}">
                <a16:creationId xmlns:a16="http://schemas.microsoft.com/office/drawing/2014/main" id="{1D7BC23D-95BB-41DA-97A0-718F6E8269F9}"/>
              </a:ext>
            </a:extLst>
          </p:cNvPr>
          <p:cNvSpPr/>
          <p:nvPr/>
        </p:nvSpPr>
        <p:spPr>
          <a:xfrm>
            <a:off x="9073271" y="4537892"/>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45" name="Prostokąt 144">
            <a:extLst>
              <a:ext uri="{FF2B5EF4-FFF2-40B4-BE49-F238E27FC236}">
                <a16:creationId xmlns:a16="http://schemas.microsoft.com/office/drawing/2014/main" id="{F1114CA2-5B48-4C72-91F0-0CCDF9BF47F2}"/>
              </a:ext>
            </a:extLst>
          </p:cNvPr>
          <p:cNvSpPr/>
          <p:nvPr/>
        </p:nvSpPr>
        <p:spPr>
          <a:xfrm>
            <a:off x="9624001" y="4933700"/>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46" name="Prostokąt 145">
            <a:extLst>
              <a:ext uri="{FF2B5EF4-FFF2-40B4-BE49-F238E27FC236}">
                <a16:creationId xmlns:a16="http://schemas.microsoft.com/office/drawing/2014/main" id="{C130978F-4506-41FE-849C-35F3CA6894D2}"/>
              </a:ext>
            </a:extLst>
          </p:cNvPr>
          <p:cNvSpPr/>
          <p:nvPr/>
        </p:nvSpPr>
        <p:spPr>
          <a:xfrm>
            <a:off x="8520518" y="4702396"/>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3E</a:t>
            </a:r>
          </a:p>
        </p:txBody>
      </p:sp>
      <p:sp>
        <p:nvSpPr>
          <p:cNvPr id="147" name="Prostokąt 146">
            <a:extLst>
              <a:ext uri="{FF2B5EF4-FFF2-40B4-BE49-F238E27FC236}">
                <a16:creationId xmlns:a16="http://schemas.microsoft.com/office/drawing/2014/main" id="{444E12B5-BE4D-4C8D-81FF-A00F2D2A4FAF}"/>
              </a:ext>
            </a:extLst>
          </p:cNvPr>
          <p:cNvSpPr/>
          <p:nvPr/>
        </p:nvSpPr>
        <p:spPr>
          <a:xfrm>
            <a:off x="9616999" y="4537891"/>
            <a:ext cx="47373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t>
            </a:r>
          </a:p>
        </p:txBody>
      </p:sp>
      <p:sp>
        <p:nvSpPr>
          <p:cNvPr id="148" name="Prostokąt 147">
            <a:extLst>
              <a:ext uri="{FF2B5EF4-FFF2-40B4-BE49-F238E27FC236}">
                <a16:creationId xmlns:a16="http://schemas.microsoft.com/office/drawing/2014/main" id="{52A345A0-81AA-4864-B31D-5F2D29C5C404}"/>
              </a:ext>
            </a:extLst>
          </p:cNvPr>
          <p:cNvSpPr/>
          <p:nvPr/>
        </p:nvSpPr>
        <p:spPr>
          <a:xfrm>
            <a:off x="3296214" y="1806131"/>
            <a:ext cx="1737822" cy="39070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t>II ETAP</a:t>
            </a:r>
          </a:p>
        </p:txBody>
      </p:sp>
      <p:sp>
        <p:nvSpPr>
          <p:cNvPr id="149" name="Prostokąt 148">
            <a:extLst>
              <a:ext uri="{FF2B5EF4-FFF2-40B4-BE49-F238E27FC236}">
                <a16:creationId xmlns:a16="http://schemas.microsoft.com/office/drawing/2014/main" id="{34792D57-8E5A-4D66-8544-07DC3E3424DA}"/>
              </a:ext>
            </a:extLst>
          </p:cNvPr>
          <p:cNvSpPr/>
          <p:nvPr/>
        </p:nvSpPr>
        <p:spPr>
          <a:xfrm rot="16200000">
            <a:off x="9361378" y="3548872"/>
            <a:ext cx="3909640" cy="39070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t>PREZENTACJA</a:t>
            </a:r>
          </a:p>
        </p:txBody>
      </p:sp>
      <p:sp>
        <p:nvSpPr>
          <p:cNvPr id="152" name="pole tekstowe 151">
            <a:extLst>
              <a:ext uri="{FF2B5EF4-FFF2-40B4-BE49-F238E27FC236}">
                <a16:creationId xmlns:a16="http://schemas.microsoft.com/office/drawing/2014/main" id="{E0066A9B-12E1-40FD-887A-563CFCB16ABD}"/>
              </a:ext>
            </a:extLst>
          </p:cNvPr>
          <p:cNvSpPr txBox="1"/>
          <p:nvPr/>
        </p:nvSpPr>
        <p:spPr>
          <a:xfrm>
            <a:off x="2" y="1238865"/>
            <a:ext cx="5887608"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S T O L I K I    E K S P E R C K I E</a:t>
            </a:r>
          </a:p>
        </p:txBody>
      </p:sp>
    </p:spTree>
    <p:extLst>
      <p:ext uri="{BB962C8B-B14F-4D97-AF65-F5344CB8AC3E}">
        <p14:creationId xmlns:p14="http://schemas.microsoft.com/office/powerpoint/2010/main" val="1442547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D404427A-5F6D-4207-ABEC-4E5C393877E0}"/>
              </a:ext>
            </a:extLst>
          </p:cNvPr>
          <p:cNvSpPr/>
          <p:nvPr/>
        </p:nvSpPr>
        <p:spPr>
          <a:xfrm>
            <a:off x="1371600" y="1862579"/>
            <a:ext cx="9218645" cy="3594702"/>
          </a:xfrm>
          <a:prstGeom prst="rect">
            <a:avLst/>
          </a:prstGeom>
        </p:spPr>
        <p:txBody>
          <a:bodyPr wrap="square">
            <a:spAutoFit/>
          </a:bodyPr>
          <a:lstStyle/>
          <a:p>
            <a:pPr indent="540385" algn="just">
              <a:lnSpc>
                <a:spcPct val="150000"/>
              </a:lnSpc>
            </a:pPr>
            <a:r>
              <a:rPr lang="pl-PL" sz="2200" dirty="0" err="1">
                <a:latin typeface="Calibri" panose="020F0502020204030204" pitchFamily="34" charset="0"/>
                <a:ea typeface="Calibri" panose="020F0502020204030204" pitchFamily="34" charset="0"/>
                <a:cs typeface="Times New Roman" panose="02020603050405020304" pitchFamily="18" charset="0"/>
              </a:rPr>
              <a:t>Metaplan</a:t>
            </a:r>
            <a:r>
              <a:rPr lang="pl-PL" sz="2200" dirty="0">
                <a:latin typeface="Calibri" panose="020F0502020204030204" pitchFamily="34" charset="0"/>
                <a:ea typeface="Calibri" panose="020F0502020204030204" pitchFamily="34" charset="0"/>
                <a:cs typeface="Times New Roman" panose="02020603050405020304" pitchFamily="18" charset="0"/>
              </a:rPr>
              <a:t> to metoda z grupy dyskusyjnych. Prowadzący i uczestnicy określają temat dyskusji. Uczestnicy tworzą </a:t>
            </a:r>
            <a:r>
              <a:rPr lang="pl-PL" sz="2200" dirty="0">
                <a:latin typeface="Calibri" panose="020F0502020204030204" pitchFamily="34" charset="0"/>
                <a:ea typeface="Calibri" panose="020F0502020204030204" pitchFamily="34" charset="0"/>
              </a:rPr>
              <a:t>wspólny plakat podzielony na 4 obszary. W każdym z obszarów umieszczają swoje poglądy zapisane na kartkach. </a:t>
            </a:r>
            <a:r>
              <a:rPr lang="pl-PL" sz="2200" dirty="0">
                <a:latin typeface="Calibri" panose="020F0502020204030204" pitchFamily="34" charset="0"/>
                <a:ea typeface="Calibri" panose="020F0502020204030204" pitchFamily="34" charset="0"/>
                <a:cs typeface="Times New Roman" panose="02020603050405020304" pitchFamily="18" charset="0"/>
              </a:rPr>
              <a:t>Temat dyskusji zapisany jest nad diagramem z obszarami. </a:t>
            </a:r>
            <a:endParaRPr lang="pl-PL" sz="2200" dirty="0">
              <a:latin typeface="Calibri" panose="020F0502020204030204" pitchFamily="34" charset="0"/>
              <a:ea typeface="Calibri" panose="020F0502020204030204" pitchFamily="34" charset="0"/>
            </a:endParaRPr>
          </a:p>
          <a:p>
            <a:pPr indent="540385" algn="just">
              <a:lnSpc>
                <a:spcPct val="150000"/>
              </a:lnSpc>
            </a:pPr>
            <a:r>
              <a:rPr lang="pl-PL" sz="2200" dirty="0">
                <a:latin typeface="Calibri" panose="020F0502020204030204" pitchFamily="34" charset="0"/>
                <a:ea typeface="Calibri" panose="020F0502020204030204" pitchFamily="34" charset="0"/>
              </a:rPr>
              <a:t>Po każdej fazie dyskusji prowadzący porządkuje zebrane odpowiedzi. Zaleca się w tej metodzie stosować kolorowe oznaczenia obszarów oraz karteczki z głosami uczestników.</a:t>
            </a:r>
          </a:p>
        </p:txBody>
      </p:sp>
      <p:sp>
        <p:nvSpPr>
          <p:cNvPr id="3" name="pole tekstowe 2">
            <a:extLst>
              <a:ext uri="{FF2B5EF4-FFF2-40B4-BE49-F238E27FC236}">
                <a16:creationId xmlns:a16="http://schemas.microsoft.com/office/drawing/2014/main" id="{E76B1867-EA76-40A2-92C7-2B4E16E9EF9C}"/>
              </a:ext>
            </a:extLst>
          </p:cNvPr>
          <p:cNvSpPr txBox="1"/>
          <p:nvPr/>
        </p:nvSpPr>
        <p:spPr>
          <a:xfrm>
            <a:off x="2" y="1238865"/>
            <a:ext cx="5887614"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M E T A P L A N</a:t>
            </a:r>
          </a:p>
        </p:txBody>
      </p:sp>
    </p:spTree>
    <p:extLst>
      <p:ext uri="{BB962C8B-B14F-4D97-AF65-F5344CB8AC3E}">
        <p14:creationId xmlns:p14="http://schemas.microsoft.com/office/powerpoint/2010/main" val="1003784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560854F0-4EE4-4298-89BC-4AC8A568A01D}"/>
              </a:ext>
            </a:extLst>
          </p:cNvPr>
          <p:cNvSpPr/>
          <p:nvPr/>
        </p:nvSpPr>
        <p:spPr>
          <a:xfrm>
            <a:off x="1519335" y="1877812"/>
            <a:ext cx="9153330" cy="3594702"/>
          </a:xfrm>
          <a:prstGeom prst="rect">
            <a:avLst/>
          </a:prstGeom>
        </p:spPr>
        <p:txBody>
          <a:bodyPr wrap="square">
            <a:spAutoFit/>
          </a:bodyPr>
          <a:lstStyle/>
          <a:p>
            <a:pPr algn="just">
              <a:lnSpc>
                <a:spcPct val="150000"/>
              </a:lnSpc>
              <a:tabLst>
                <a:tab pos="1790700" algn="l"/>
              </a:tabLst>
            </a:pPr>
            <a:r>
              <a:rPr lang="pl-PL" sz="2200" dirty="0">
                <a:latin typeface="Calibri" panose="020F0502020204030204" pitchFamily="34" charset="0"/>
                <a:ea typeface="Calibri" panose="020F0502020204030204" pitchFamily="34" charset="0"/>
                <a:cs typeface="Times New Roman" panose="02020603050405020304" pitchFamily="18" charset="0"/>
              </a:rPr>
              <a:t>Obszary </a:t>
            </a:r>
            <a:r>
              <a:rPr lang="pl-PL" sz="2200" dirty="0" err="1">
                <a:latin typeface="Calibri" panose="020F0502020204030204" pitchFamily="34" charset="0"/>
                <a:ea typeface="Calibri" panose="020F0502020204030204" pitchFamily="34" charset="0"/>
                <a:cs typeface="Times New Roman" panose="02020603050405020304" pitchFamily="18" charset="0"/>
              </a:rPr>
              <a:t>metaplanu</a:t>
            </a:r>
            <a:r>
              <a:rPr lang="pl-PL" sz="22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50000"/>
              </a:lnSpc>
              <a:spcAft>
                <a:spcPts val="0"/>
              </a:spcAft>
              <a:buFont typeface="+mj-lt"/>
              <a:buAutoNum type="arabicPeriod"/>
            </a:pPr>
            <a:r>
              <a:rPr lang="pl-PL" sz="2200" dirty="0">
                <a:latin typeface="Calibri" panose="020F0502020204030204" pitchFamily="34" charset="0"/>
                <a:ea typeface="Calibri" panose="020F0502020204030204" pitchFamily="34" charset="0"/>
                <a:cs typeface="Calibri" panose="020F0502020204030204" pitchFamily="34" charset="0"/>
              </a:rPr>
              <a:t>Jak jest? (stan aktualny)</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0"/>
              </a:spcAft>
              <a:buFont typeface="+mj-lt"/>
              <a:buAutoNum type="arabicPeriod"/>
            </a:pPr>
            <a:r>
              <a:rPr lang="pl-PL" sz="2200" dirty="0">
                <a:latin typeface="Calibri" panose="020F0502020204030204" pitchFamily="34" charset="0"/>
                <a:ea typeface="Calibri" panose="020F0502020204030204" pitchFamily="34" charset="0"/>
                <a:cs typeface="Calibri" panose="020F0502020204030204" pitchFamily="34" charset="0"/>
              </a:rPr>
              <a:t>Jak powinno być? (stan idealny)</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0"/>
              </a:spcAft>
              <a:buFont typeface="+mj-lt"/>
              <a:buAutoNum type="arabicPeriod"/>
            </a:pPr>
            <a:r>
              <a:rPr lang="pl-PL" sz="2200" dirty="0">
                <a:latin typeface="Calibri" panose="020F0502020204030204" pitchFamily="34" charset="0"/>
                <a:ea typeface="Calibri" panose="020F0502020204030204" pitchFamily="34" charset="0"/>
                <a:cs typeface="Calibri" panose="020F0502020204030204" pitchFamily="34" charset="0"/>
              </a:rPr>
              <a:t>Dlaczego nie jest tak jak powinno być?</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0"/>
              </a:spcAft>
              <a:buFont typeface="+mj-lt"/>
              <a:buAutoNum type="arabicPeriod"/>
            </a:pPr>
            <a:r>
              <a:rPr lang="pl-PL" sz="2200" dirty="0">
                <a:latin typeface="Calibri" panose="020F0502020204030204" pitchFamily="34" charset="0"/>
                <a:ea typeface="Calibri" panose="020F0502020204030204" pitchFamily="34" charset="0"/>
                <a:cs typeface="Calibri" panose="020F0502020204030204" pitchFamily="34" charset="0"/>
              </a:rPr>
              <a:t>Planowanie działań co zrobić, aby było tak jak powinno być.</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tabLst>
                <a:tab pos="1790700" algn="l"/>
              </a:tabLst>
            </a:pPr>
            <a:r>
              <a:rPr lang="pl-PL" sz="2200" dirty="0">
                <a:latin typeface="Calibri" panose="020F0502020204030204" pitchFamily="34" charset="0"/>
                <a:ea typeface="Calibri" panose="020F0502020204030204" pitchFamily="34" charset="0"/>
              </a:rPr>
              <a:t>Podsumowaniem pracy metodą </a:t>
            </a:r>
            <a:r>
              <a:rPr lang="pl-PL" sz="2200" dirty="0" err="1">
                <a:latin typeface="Calibri" panose="020F0502020204030204" pitchFamily="34" charset="0"/>
                <a:ea typeface="Calibri" panose="020F0502020204030204" pitchFamily="34" charset="0"/>
              </a:rPr>
              <a:t>metaplanu</a:t>
            </a:r>
            <a:r>
              <a:rPr lang="pl-PL" sz="2200" dirty="0">
                <a:latin typeface="Calibri" panose="020F0502020204030204" pitchFamily="34" charset="0"/>
                <a:ea typeface="Calibri" panose="020F0502020204030204" pitchFamily="34" charset="0"/>
              </a:rPr>
              <a:t> jest wypracowanie działań związanych z rozwiązaniem problemu.</a:t>
            </a:r>
            <a:endParaRPr lang="pl-PL" sz="2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pole tekstowe 7">
            <a:extLst>
              <a:ext uri="{FF2B5EF4-FFF2-40B4-BE49-F238E27FC236}">
                <a16:creationId xmlns:a16="http://schemas.microsoft.com/office/drawing/2014/main" id="{C02C687A-CF6A-4F58-9310-C09ABF6F044E}"/>
              </a:ext>
            </a:extLst>
          </p:cNvPr>
          <p:cNvSpPr txBox="1"/>
          <p:nvPr/>
        </p:nvSpPr>
        <p:spPr>
          <a:xfrm>
            <a:off x="2" y="1238865"/>
            <a:ext cx="5887614"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M E T A P L A N</a:t>
            </a:r>
          </a:p>
        </p:txBody>
      </p:sp>
    </p:spTree>
    <p:extLst>
      <p:ext uri="{BB962C8B-B14F-4D97-AF65-F5344CB8AC3E}">
        <p14:creationId xmlns:p14="http://schemas.microsoft.com/office/powerpoint/2010/main" val="232348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a 2">
            <a:extLst>
              <a:ext uri="{FF2B5EF4-FFF2-40B4-BE49-F238E27FC236}">
                <a16:creationId xmlns:a16="http://schemas.microsoft.com/office/drawing/2014/main" id="{FFEA2A46-4DDA-4184-93C2-61416BCA2C64}"/>
              </a:ext>
            </a:extLst>
          </p:cNvPr>
          <p:cNvGrpSpPr>
            <a:grpSpLocks/>
          </p:cNvGrpSpPr>
          <p:nvPr/>
        </p:nvGrpSpPr>
        <p:grpSpPr>
          <a:xfrm>
            <a:off x="3313472" y="1022555"/>
            <a:ext cx="5869858" cy="4739148"/>
            <a:chOff x="0" y="0"/>
            <a:chExt cx="5468358" cy="6556786"/>
          </a:xfrm>
        </p:grpSpPr>
        <p:sp>
          <p:nvSpPr>
            <p:cNvPr id="4" name="Prostokąt 3">
              <a:extLst>
                <a:ext uri="{FF2B5EF4-FFF2-40B4-BE49-F238E27FC236}">
                  <a16:creationId xmlns:a16="http://schemas.microsoft.com/office/drawing/2014/main" id="{EA9DFF94-B588-40AD-A863-7E9DE1990039}"/>
                </a:ext>
              </a:extLst>
            </p:cNvPr>
            <p:cNvSpPr/>
            <p:nvPr/>
          </p:nvSpPr>
          <p:spPr>
            <a:xfrm>
              <a:off x="0" y="963706"/>
              <a:ext cx="5468358" cy="559308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pl-PL"/>
            </a:p>
          </p:txBody>
        </p:sp>
        <p:sp>
          <p:nvSpPr>
            <p:cNvPr id="5" name="Gwiazda: 7 punktów 4">
              <a:extLst>
                <a:ext uri="{FF2B5EF4-FFF2-40B4-BE49-F238E27FC236}">
                  <a16:creationId xmlns:a16="http://schemas.microsoft.com/office/drawing/2014/main" id="{2BDE6E85-4ECE-48A4-B6C5-03B7B3657B18}"/>
                </a:ext>
              </a:extLst>
            </p:cNvPr>
            <p:cNvSpPr/>
            <p:nvPr/>
          </p:nvSpPr>
          <p:spPr>
            <a:xfrm>
              <a:off x="1075764" y="0"/>
              <a:ext cx="3197860" cy="870585"/>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pl-PL" sz="1200" b="1">
                  <a:effectLst/>
                  <a:ea typeface="Calibri" panose="020F0502020204030204" pitchFamily="34" charset="0"/>
                  <a:cs typeface="Times New Roman" panose="02020603050405020304" pitchFamily="18" charset="0"/>
                </a:rPr>
                <a:t>Temat dyskusji</a:t>
              </a:r>
              <a:endParaRPr lang="pl-PL" sz="1100">
                <a:effectLst/>
                <a:ea typeface="Calibri" panose="020F0502020204030204" pitchFamily="34" charset="0"/>
                <a:cs typeface="Times New Roman" panose="02020603050405020304" pitchFamily="18" charset="0"/>
              </a:endParaRPr>
            </a:p>
          </p:txBody>
        </p:sp>
        <p:pic>
          <p:nvPicPr>
            <p:cNvPr id="6" name="Obraz 5">
              <a:extLst>
                <a:ext uri="{FF2B5EF4-FFF2-40B4-BE49-F238E27FC236}">
                  <a16:creationId xmlns:a16="http://schemas.microsoft.com/office/drawing/2014/main" id="{54E4AD99-D1BC-441D-A08D-F1DCB721C64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573" t="4162" r="629"/>
            <a:stretch/>
          </p:blipFill>
          <p:spPr bwMode="auto">
            <a:xfrm>
              <a:off x="35858" y="1008529"/>
              <a:ext cx="5399405" cy="2785110"/>
            </a:xfrm>
            <a:prstGeom prst="rect">
              <a:avLst/>
            </a:prstGeom>
            <a:ln>
              <a:noFill/>
            </a:ln>
            <a:extLst>
              <a:ext uri="{53640926-AAD7-44D8-BBD7-CCE9431645EC}">
                <a14:shadowObscured xmlns:a14="http://schemas.microsoft.com/office/drawing/2010/main"/>
              </a:ext>
            </a:extLst>
          </p:spPr>
        </p:pic>
        <p:pic>
          <p:nvPicPr>
            <p:cNvPr id="7" name="Obraz 6">
              <a:extLst>
                <a:ext uri="{FF2B5EF4-FFF2-40B4-BE49-F238E27FC236}">
                  <a16:creationId xmlns:a16="http://schemas.microsoft.com/office/drawing/2014/main" id="{9050B693-B2C0-4E53-893C-818C565B93A5}"/>
                </a:ext>
              </a:extLst>
            </p:cNvPr>
            <p:cNvPicPr>
              <a:picLocks noChangeAspect="1"/>
            </p:cNvPicPr>
            <p:nvPr/>
          </p:nvPicPr>
          <p:blipFill rotWithShape="1">
            <a:blip r:embed="rId3">
              <a:extLst>
                <a:ext uri="{28A0092B-C50C-407E-A947-70E740481C1C}">
                  <a14:useLocalDpi xmlns:a14="http://schemas.microsoft.com/office/drawing/2010/main" val="0"/>
                </a:ext>
              </a:extLst>
            </a:blip>
            <a:srcRect l="975" r="1028" b="1961"/>
            <a:stretch/>
          </p:blipFill>
          <p:spPr bwMode="auto">
            <a:xfrm>
              <a:off x="26894" y="3787588"/>
              <a:ext cx="5407660" cy="2733040"/>
            </a:xfrm>
            <a:prstGeom prst="rect">
              <a:avLst/>
            </a:prstGeom>
            <a:ln>
              <a:noFill/>
            </a:ln>
            <a:extLst>
              <a:ext uri="{53640926-AAD7-44D8-BBD7-CCE9431645EC}">
                <a14:shadowObscured xmlns:a14="http://schemas.microsoft.com/office/drawing/2010/main"/>
              </a:ext>
            </a:extLst>
          </p:spPr>
        </p:pic>
        <p:cxnSp>
          <p:nvCxnSpPr>
            <p:cNvPr id="8" name="Łącznik prosty 7">
              <a:extLst>
                <a:ext uri="{FF2B5EF4-FFF2-40B4-BE49-F238E27FC236}">
                  <a16:creationId xmlns:a16="http://schemas.microsoft.com/office/drawing/2014/main" id="{454BFCED-BB5F-421D-B9A7-C4F27128EDA4}"/>
                </a:ext>
              </a:extLst>
            </p:cNvPr>
            <p:cNvCxnSpPr/>
            <p:nvPr/>
          </p:nvCxnSpPr>
          <p:spPr>
            <a:xfrm>
              <a:off x="4482" y="3774141"/>
              <a:ext cx="5441576" cy="4483"/>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 name="Łącznik prosty 8">
              <a:extLst>
                <a:ext uri="{FF2B5EF4-FFF2-40B4-BE49-F238E27FC236}">
                  <a16:creationId xmlns:a16="http://schemas.microsoft.com/office/drawing/2014/main" id="{CFDA5DD7-D8E3-4466-B284-E43F7A6ECB4A}"/>
                </a:ext>
              </a:extLst>
            </p:cNvPr>
            <p:cNvCxnSpPr/>
            <p:nvPr/>
          </p:nvCxnSpPr>
          <p:spPr>
            <a:xfrm>
              <a:off x="2720788" y="1013012"/>
              <a:ext cx="9151" cy="5522259"/>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58358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743E4079-8F34-45E7-87AA-F68D7F420524}"/>
              </a:ext>
            </a:extLst>
          </p:cNvPr>
          <p:cNvSpPr txBox="1"/>
          <p:nvPr/>
        </p:nvSpPr>
        <p:spPr>
          <a:xfrm>
            <a:off x="2" y="1238865"/>
            <a:ext cx="5887612"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M E T O D A    6 3 5</a:t>
            </a:r>
          </a:p>
        </p:txBody>
      </p:sp>
      <p:sp>
        <p:nvSpPr>
          <p:cNvPr id="5" name="Prostokąt 4">
            <a:extLst>
              <a:ext uri="{FF2B5EF4-FFF2-40B4-BE49-F238E27FC236}">
                <a16:creationId xmlns:a16="http://schemas.microsoft.com/office/drawing/2014/main" id="{18C4B4B3-0655-40DB-ACC0-B51684CB9E9C}"/>
              </a:ext>
            </a:extLst>
          </p:cNvPr>
          <p:cNvSpPr/>
          <p:nvPr/>
        </p:nvSpPr>
        <p:spPr>
          <a:xfrm>
            <a:off x="1386348" y="1700530"/>
            <a:ext cx="9419303" cy="3594702"/>
          </a:xfrm>
          <a:prstGeom prst="rect">
            <a:avLst/>
          </a:prstGeom>
        </p:spPr>
        <p:txBody>
          <a:bodyPr wrap="square">
            <a:spAutoFit/>
          </a:bodyPr>
          <a:lstStyle/>
          <a:p>
            <a:pPr indent="540385" algn="just">
              <a:lnSpc>
                <a:spcPct val="150000"/>
              </a:lnSpc>
              <a:spcAft>
                <a:spcPts val="0"/>
              </a:spcAft>
            </a:pPr>
            <a:r>
              <a:rPr lang="pl-PL" sz="2200" dirty="0">
                <a:latin typeface="Calibri" panose="020F0502020204030204" pitchFamily="34" charset="0"/>
                <a:ea typeface="Calibri" panose="020F0502020204030204" pitchFamily="34" charset="0"/>
                <a:cs typeface="Calibri" panose="020F0502020204030204" pitchFamily="34" charset="0"/>
              </a:rPr>
              <a:t>Metoda 6, 3, 5 jest metodą prowadzącą do twórczego rozwiązywania problemów. Cyfry w nazwie metody oznaczają:</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pl-PL" sz="2200" dirty="0">
                <a:latin typeface="Calibri" panose="020F0502020204030204" pitchFamily="34" charset="0"/>
                <a:ea typeface="Calibri" panose="020F0502020204030204" pitchFamily="34" charset="0"/>
                <a:cs typeface="Calibri" panose="020F0502020204030204" pitchFamily="34" charset="0"/>
              </a:rPr>
              <a:t>6 – liczbę osób w grupie lub liczbę grup,</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pl-PL" sz="2200" dirty="0">
                <a:latin typeface="Calibri" panose="020F0502020204030204" pitchFamily="34" charset="0"/>
                <a:ea typeface="Calibri" panose="020F0502020204030204" pitchFamily="34" charset="0"/>
                <a:cs typeface="Calibri" panose="020F0502020204030204" pitchFamily="34" charset="0"/>
              </a:rPr>
              <a:t>3 – liczbę pomysłów rozwiązań wpisanych przez grupę w jednej rundzie,</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pl-PL" sz="2200" dirty="0">
                <a:latin typeface="Calibri" panose="020F0502020204030204" pitchFamily="34" charset="0"/>
                <a:ea typeface="Calibri" panose="020F0502020204030204" pitchFamily="34" charset="0"/>
                <a:cs typeface="Calibri" panose="020F0502020204030204" pitchFamily="34" charset="0"/>
              </a:rPr>
              <a:t>5 – liczbę rund (o jeden mniejsza od liczby grup). </a:t>
            </a:r>
          </a:p>
          <a:p>
            <a:pPr algn="just">
              <a:lnSpc>
                <a:spcPct val="150000"/>
              </a:lnSpc>
              <a:spcAft>
                <a:spcPts val="0"/>
              </a:spcAft>
            </a:pPr>
            <a:r>
              <a:rPr lang="pl-PL" sz="2200" dirty="0">
                <a:latin typeface="Calibri" panose="020F0502020204030204" pitchFamily="34" charset="0"/>
                <a:ea typeface="Calibri" panose="020F0502020204030204" pitchFamily="34" charset="0"/>
                <a:cs typeface="Calibri" panose="020F0502020204030204" pitchFamily="34" charset="0"/>
              </a:rPr>
              <a:t>Uczestnicy pracują w 6 grupach. Każda grupa otrzymuje arkusz z numerem grupy na którym mają za zadanie określić jaki jest problem do rozwiązania. </a:t>
            </a:r>
            <a:endParaRPr lang="pl-PL" sz="2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2167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a:extLst>
              <a:ext uri="{FF2B5EF4-FFF2-40B4-BE49-F238E27FC236}">
                <a16:creationId xmlns:a16="http://schemas.microsoft.com/office/drawing/2014/main" id="{18C4B4B3-0655-40DB-ACC0-B51684CB9E9C}"/>
              </a:ext>
            </a:extLst>
          </p:cNvPr>
          <p:cNvSpPr/>
          <p:nvPr/>
        </p:nvSpPr>
        <p:spPr>
          <a:xfrm>
            <a:off x="1386348" y="2019142"/>
            <a:ext cx="9419303" cy="3594702"/>
          </a:xfrm>
          <a:prstGeom prst="rect">
            <a:avLst/>
          </a:prstGeom>
        </p:spPr>
        <p:txBody>
          <a:bodyPr wrap="square">
            <a:spAutoFit/>
          </a:bodyPr>
          <a:lstStyle/>
          <a:p>
            <a:pPr indent="540385" algn="just">
              <a:lnSpc>
                <a:spcPct val="150000"/>
              </a:lnSpc>
              <a:spcAft>
                <a:spcPts val="0"/>
              </a:spcAft>
            </a:pPr>
            <a:r>
              <a:rPr lang="pl-PL" sz="2200" dirty="0">
                <a:latin typeface="Calibri" panose="020F0502020204030204" pitchFamily="34" charset="0"/>
                <a:ea typeface="Calibri" panose="020F0502020204030204" pitchFamily="34" charset="0"/>
                <a:cs typeface="Calibri" panose="020F0502020204030204" pitchFamily="34" charset="0"/>
              </a:rPr>
              <a:t>Po dłuższej chwili, na znak prowadzącego grupy rotacyjnie przekazują sobie opisane problemy. Zadaniem kolejnych grup jest wpisuje 3 pomysłów działań, które mogą pomóc w rozwiązaniu problemu. Rotacja będzie trwała tak długo aż wszystkie opisy zostaną uzupełnione o propozycje od wszystkich grup  (w tym wypadku będzie to 5 rund).</a:t>
            </a:r>
            <a:r>
              <a:rPr lang="pl-PL" sz="2200" dirty="0">
                <a:latin typeface="Calibri" panose="020F0502020204030204" pitchFamily="34" charset="0"/>
                <a:ea typeface="Calibri" panose="020F0502020204030204" pitchFamily="34" charset="0"/>
                <a:cs typeface="Times New Roman" panose="02020603050405020304" pitchFamily="18" charset="0"/>
              </a:rPr>
              <a:t> </a:t>
            </a:r>
            <a:r>
              <a:rPr lang="pl-PL" sz="2200" dirty="0">
                <a:latin typeface="Calibri" panose="020F0502020204030204" pitchFamily="34" charset="0"/>
                <a:ea typeface="Calibri" panose="020F0502020204030204" pitchFamily="34" charset="0"/>
                <a:cs typeface="Calibri" panose="020F0502020204030204" pitchFamily="34" charset="0"/>
              </a:rPr>
              <a:t>Na zakończenie opisy wracają do grup, które je utworzyły. W ten sposób każda z grup otrzymuje od pozostałych grup zestaw propozycji rozwiązania problemu. </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pole tekstowe 6">
            <a:extLst>
              <a:ext uri="{FF2B5EF4-FFF2-40B4-BE49-F238E27FC236}">
                <a16:creationId xmlns:a16="http://schemas.microsoft.com/office/drawing/2014/main" id="{E152E7E0-8CF8-46A8-A731-EF7EB8D4A923}"/>
              </a:ext>
            </a:extLst>
          </p:cNvPr>
          <p:cNvSpPr txBox="1"/>
          <p:nvPr/>
        </p:nvSpPr>
        <p:spPr>
          <a:xfrm>
            <a:off x="2" y="1238865"/>
            <a:ext cx="5887612"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M E T O D A    6 3 5</a:t>
            </a:r>
          </a:p>
        </p:txBody>
      </p:sp>
    </p:spTree>
    <p:extLst>
      <p:ext uri="{BB962C8B-B14F-4D97-AF65-F5344CB8AC3E}">
        <p14:creationId xmlns:p14="http://schemas.microsoft.com/office/powerpoint/2010/main" val="2500036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75F91B5F-D241-492C-8702-2A319FB5DEED}"/>
              </a:ext>
            </a:extLst>
          </p:cNvPr>
          <p:cNvGraphicFramePr/>
          <p:nvPr>
            <p:extLst>
              <p:ext uri="{D42A27DB-BD31-4B8C-83A1-F6EECF244321}">
                <p14:modId xmlns:p14="http://schemas.microsoft.com/office/powerpoint/2010/main" val="1896649035"/>
              </p:ext>
            </p:extLst>
          </p:nvPr>
        </p:nvGraphicFramePr>
        <p:xfrm>
          <a:off x="2975895" y="1789470"/>
          <a:ext cx="6699045" cy="3982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a:extLst>
              <a:ext uri="{FF2B5EF4-FFF2-40B4-BE49-F238E27FC236}">
                <a16:creationId xmlns:a16="http://schemas.microsoft.com/office/drawing/2014/main" id="{F0404C49-D012-425B-B7E2-8A34D3C9AE1D}"/>
              </a:ext>
            </a:extLst>
          </p:cNvPr>
          <p:cNvSpPr txBox="1"/>
          <p:nvPr/>
        </p:nvSpPr>
        <p:spPr>
          <a:xfrm>
            <a:off x="2" y="1238865"/>
            <a:ext cx="5887612"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M E T O D A    6 3 5</a:t>
            </a:r>
          </a:p>
        </p:txBody>
      </p:sp>
    </p:spTree>
    <p:extLst>
      <p:ext uri="{BB962C8B-B14F-4D97-AF65-F5344CB8AC3E}">
        <p14:creationId xmlns:p14="http://schemas.microsoft.com/office/powerpoint/2010/main" val="1505984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964EFF5C-5F5F-41B8-818A-3F85B775D2B7}"/>
              </a:ext>
            </a:extLst>
          </p:cNvPr>
          <p:cNvSpPr/>
          <p:nvPr/>
        </p:nvSpPr>
        <p:spPr>
          <a:xfrm>
            <a:off x="998376" y="1950069"/>
            <a:ext cx="9909109" cy="3086871"/>
          </a:xfrm>
          <a:prstGeom prst="rect">
            <a:avLst/>
          </a:prstGeom>
        </p:spPr>
        <p:txBody>
          <a:bodyPr wrap="square">
            <a:spAutoFit/>
          </a:bodyPr>
          <a:lstStyle/>
          <a:p>
            <a:pPr indent="540385" algn="just">
              <a:lnSpc>
                <a:spcPct val="150000"/>
              </a:lnSpc>
              <a:spcAft>
                <a:spcPts val="0"/>
              </a:spcAft>
            </a:pPr>
            <a:r>
              <a:rPr lang="pl-PL" sz="2200" dirty="0">
                <a:latin typeface="Calibri" panose="020F0502020204030204" pitchFamily="34" charset="0"/>
                <a:ea typeface="Calibri" panose="020F0502020204030204" pitchFamily="34" charset="0"/>
                <a:cs typeface="Times New Roman" panose="02020603050405020304" pitchFamily="18" charset="0"/>
              </a:rPr>
              <a:t>Mapa myśli to metoda, która wspiera dyskusję. Polega na wizualnym opracowaniu problemu za pomocą schematów, rysunków, symboli, krótkich słów. Mapa myśli jest plakatem. Na jego środku zapisane jest określenie symbolizujące problem od którego odchodzą pojęcia i określenia. </a:t>
            </a:r>
          </a:p>
          <a:p>
            <a:pPr indent="540385" algn="just">
              <a:lnSpc>
                <a:spcPct val="150000"/>
              </a:lnSpc>
              <a:spcAft>
                <a:spcPts val="0"/>
              </a:spcAft>
            </a:pPr>
            <a:r>
              <a:rPr lang="pl-PL" sz="2200" dirty="0">
                <a:latin typeface="Calibri" panose="020F0502020204030204" pitchFamily="34" charset="0"/>
                <a:ea typeface="Calibri" panose="020F0502020204030204" pitchFamily="34" charset="0"/>
                <a:cs typeface="Times New Roman" panose="02020603050405020304" pitchFamily="18" charset="0"/>
              </a:rPr>
              <a:t>Istnie wiele programów komputerowych. Przykład mapy myśli wykonanej w programie </a:t>
            </a:r>
            <a:r>
              <a:rPr lang="pl-PL" sz="2200" dirty="0" err="1">
                <a:latin typeface="Calibri" panose="020F0502020204030204" pitchFamily="34" charset="0"/>
                <a:ea typeface="Calibri" panose="020F0502020204030204" pitchFamily="34" charset="0"/>
                <a:cs typeface="Times New Roman" panose="02020603050405020304" pitchFamily="18" charset="0"/>
              </a:rPr>
              <a:t>FreeMind</a:t>
            </a:r>
            <a:r>
              <a:rPr lang="pl-PL" sz="2200" dirty="0">
                <a:latin typeface="Calibri" panose="020F0502020204030204" pitchFamily="34" charset="0"/>
                <a:ea typeface="Calibri" panose="020F0502020204030204" pitchFamily="34" charset="0"/>
                <a:cs typeface="Times New Roman" panose="02020603050405020304" pitchFamily="18" charset="0"/>
              </a:rPr>
              <a:t> przedstawia następny slajd.</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ole tekstowe 2">
            <a:extLst>
              <a:ext uri="{FF2B5EF4-FFF2-40B4-BE49-F238E27FC236}">
                <a16:creationId xmlns:a16="http://schemas.microsoft.com/office/drawing/2014/main" id="{A7D893DE-749A-4EF2-9134-7471FD7E81FC}"/>
              </a:ext>
            </a:extLst>
          </p:cNvPr>
          <p:cNvSpPr txBox="1"/>
          <p:nvPr/>
        </p:nvSpPr>
        <p:spPr>
          <a:xfrm>
            <a:off x="1" y="1238865"/>
            <a:ext cx="5887611"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M A P A    M Y Ś L I</a:t>
            </a:r>
          </a:p>
        </p:txBody>
      </p:sp>
    </p:spTree>
    <p:extLst>
      <p:ext uri="{BB962C8B-B14F-4D97-AF65-F5344CB8AC3E}">
        <p14:creationId xmlns:p14="http://schemas.microsoft.com/office/powerpoint/2010/main" val="2827363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a:extLst>
              <a:ext uri="{FF2B5EF4-FFF2-40B4-BE49-F238E27FC236}">
                <a16:creationId xmlns:a16="http://schemas.microsoft.com/office/drawing/2014/main" id="{BC2DC4AF-8A5D-4041-8F51-6E2B55D1E1E7}"/>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164772" y="1352938"/>
            <a:ext cx="9862456" cy="4394719"/>
          </a:xfrm>
          <a:prstGeom prst="rect">
            <a:avLst/>
          </a:prstGeom>
          <a:ln>
            <a:noFill/>
          </a:ln>
          <a:effectLst>
            <a:outerShdw blurRad="190500" algn="tl" rotWithShape="0">
              <a:srgbClr val="000000">
                <a:alpha val="70000"/>
              </a:srgbClr>
            </a:outerShdw>
          </a:effectLst>
        </p:spPr>
      </p:pic>
      <p:sp>
        <p:nvSpPr>
          <p:cNvPr id="5" name="pole tekstowe 4">
            <a:extLst>
              <a:ext uri="{FF2B5EF4-FFF2-40B4-BE49-F238E27FC236}">
                <a16:creationId xmlns:a16="http://schemas.microsoft.com/office/drawing/2014/main" id="{AC5D0B69-6FE9-42A5-8521-5624091680E8}"/>
              </a:ext>
            </a:extLst>
          </p:cNvPr>
          <p:cNvSpPr txBox="1"/>
          <p:nvPr/>
        </p:nvSpPr>
        <p:spPr>
          <a:xfrm>
            <a:off x="1" y="1238865"/>
            <a:ext cx="5887611"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M A P A    M Y Ś L I</a:t>
            </a:r>
          </a:p>
        </p:txBody>
      </p:sp>
    </p:spTree>
    <p:extLst>
      <p:ext uri="{BB962C8B-B14F-4D97-AF65-F5344CB8AC3E}">
        <p14:creationId xmlns:p14="http://schemas.microsoft.com/office/powerpoint/2010/main" val="2009898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a:extLst>
              <a:ext uri="{FF2B5EF4-FFF2-40B4-BE49-F238E27FC236}">
                <a16:creationId xmlns:a16="http://schemas.microsoft.com/office/drawing/2014/main" id="{5784E40C-FA02-497B-B9BE-693D183E2361}"/>
              </a:ext>
            </a:extLst>
          </p:cNvPr>
          <p:cNvSpPr/>
          <p:nvPr/>
        </p:nvSpPr>
        <p:spPr>
          <a:xfrm>
            <a:off x="2320413" y="2760497"/>
            <a:ext cx="7551173" cy="3086871"/>
          </a:xfrm>
          <a:prstGeom prst="rect">
            <a:avLst/>
          </a:prstGeom>
        </p:spPr>
        <p:txBody>
          <a:bodyPr wrap="square">
            <a:spAutoFit/>
          </a:bodyPr>
          <a:lstStyle/>
          <a:p>
            <a:pPr algn="just">
              <a:lnSpc>
                <a:spcPct val="150000"/>
              </a:lnSpc>
              <a:spcAft>
                <a:spcPts val="0"/>
              </a:spcAft>
              <a:tabLst>
                <a:tab pos="1790700" algn="l"/>
              </a:tabLst>
            </a:pPr>
            <a:r>
              <a:rPr lang="pl-PL" sz="2200" dirty="0">
                <a:latin typeface="Calibri" panose="020F0502020204030204" pitchFamily="34" charset="0"/>
                <a:ea typeface="Calibri" panose="020F0502020204030204" pitchFamily="34" charset="0"/>
                <a:cs typeface="Times New Roman" panose="02020603050405020304" pitchFamily="18" charset="0"/>
              </a:rPr>
              <a:t>Etapy burzy mózgów:</a:t>
            </a:r>
          </a:p>
          <a:p>
            <a:pPr marL="342900" indent="-342900" algn="just">
              <a:lnSpc>
                <a:spcPct val="150000"/>
              </a:lnSpc>
              <a:spcAft>
                <a:spcPts val="0"/>
              </a:spcAft>
              <a:buFont typeface="Arial" panose="020B0604020202020204" pitchFamily="34" charset="0"/>
              <a:buChar char="•"/>
              <a:tabLst>
                <a:tab pos="1790700" algn="l"/>
              </a:tabLst>
            </a:pPr>
            <a:r>
              <a:rPr lang="pl-PL" sz="2200" dirty="0">
                <a:latin typeface="Calibri" panose="020F0502020204030204" pitchFamily="34" charset="0"/>
                <a:ea typeface="Calibri" panose="020F0502020204030204" pitchFamily="34" charset="0"/>
                <a:cs typeface="Times New Roman" panose="02020603050405020304" pitchFamily="18" charset="0"/>
              </a:rPr>
              <a:t>Zdefiniowanie problemu;</a:t>
            </a:r>
          </a:p>
          <a:p>
            <a:pPr marL="342900" indent="-342900" algn="just">
              <a:lnSpc>
                <a:spcPct val="150000"/>
              </a:lnSpc>
              <a:spcAft>
                <a:spcPts val="0"/>
              </a:spcAft>
              <a:buFont typeface="Arial" panose="020B0604020202020204" pitchFamily="34" charset="0"/>
              <a:buChar char="•"/>
              <a:tabLst>
                <a:tab pos="1790700" algn="l"/>
              </a:tabLst>
            </a:pPr>
            <a:r>
              <a:rPr lang="pl-PL" sz="2200" dirty="0">
                <a:latin typeface="Calibri" panose="020F0502020204030204" pitchFamily="34" charset="0"/>
                <a:ea typeface="Calibri" panose="020F0502020204030204" pitchFamily="34" charset="0"/>
                <a:cs typeface="Times New Roman" panose="02020603050405020304" pitchFamily="18" charset="0"/>
              </a:rPr>
              <a:t>Poszukiwanie rozwiązań;</a:t>
            </a:r>
          </a:p>
          <a:p>
            <a:pPr marL="342900" indent="-342900" algn="just">
              <a:lnSpc>
                <a:spcPct val="150000"/>
              </a:lnSpc>
              <a:spcAft>
                <a:spcPts val="0"/>
              </a:spcAft>
              <a:buFont typeface="Arial" panose="020B0604020202020204" pitchFamily="34" charset="0"/>
              <a:buChar char="•"/>
              <a:tabLst>
                <a:tab pos="1790700" algn="l"/>
              </a:tabLst>
            </a:pPr>
            <a:r>
              <a:rPr lang="pl-PL" sz="2200" dirty="0">
                <a:latin typeface="Calibri" panose="020F0502020204030204" pitchFamily="34" charset="0"/>
                <a:ea typeface="Calibri" panose="020F0502020204030204" pitchFamily="34" charset="0"/>
                <a:cs typeface="Times New Roman" panose="02020603050405020304" pitchFamily="18" charset="0"/>
              </a:rPr>
              <a:t>Analiza pomysłów;</a:t>
            </a:r>
          </a:p>
          <a:p>
            <a:pPr marL="342900" indent="-342900" algn="just">
              <a:lnSpc>
                <a:spcPct val="150000"/>
              </a:lnSpc>
              <a:spcAft>
                <a:spcPts val="0"/>
              </a:spcAft>
              <a:buFont typeface="Arial" panose="020B0604020202020204" pitchFamily="34" charset="0"/>
              <a:buChar char="•"/>
              <a:tabLst>
                <a:tab pos="1790700" algn="l"/>
              </a:tabLst>
            </a:pPr>
            <a:r>
              <a:rPr lang="pl-PL" sz="2200" dirty="0">
                <a:latin typeface="Calibri" panose="020F0502020204030204" pitchFamily="34" charset="0"/>
                <a:ea typeface="Calibri" panose="020F0502020204030204" pitchFamily="34" charset="0"/>
                <a:cs typeface="Times New Roman" panose="02020603050405020304" pitchFamily="18" charset="0"/>
              </a:rPr>
              <a:t>Wybór pomysłów i zastosowanie pomysłów prowadzących do rozwiązania problemu. </a:t>
            </a:r>
          </a:p>
        </p:txBody>
      </p:sp>
      <p:sp>
        <p:nvSpPr>
          <p:cNvPr id="6" name="Prostokąt 5">
            <a:extLst>
              <a:ext uri="{FF2B5EF4-FFF2-40B4-BE49-F238E27FC236}">
                <a16:creationId xmlns:a16="http://schemas.microsoft.com/office/drawing/2014/main" id="{DE9C3990-5ED3-4509-B0DA-C8F2DE8FC7F0}"/>
              </a:ext>
            </a:extLst>
          </p:cNvPr>
          <p:cNvSpPr/>
          <p:nvPr/>
        </p:nvSpPr>
        <p:spPr>
          <a:xfrm>
            <a:off x="2236840" y="1704952"/>
            <a:ext cx="7733070" cy="1055545"/>
          </a:xfrm>
          <a:prstGeom prst="rect">
            <a:avLst/>
          </a:prstGeom>
        </p:spPr>
        <p:txBody>
          <a:bodyPr wrap="square">
            <a:spAutoFit/>
          </a:bodyPr>
          <a:lstStyle/>
          <a:p>
            <a:pPr algn="just">
              <a:lnSpc>
                <a:spcPct val="150000"/>
              </a:lnSpc>
              <a:spcAft>
                <a:spcPts val="0"/>
              </a:spcAft>
              <a:tabLst>
                <a:tab pos="1790700" algn="l"/>
              </a:tabLst>
            </a:pPr>
            <a:r>
              <a:rPr lang="pl-PL" sz="2200" dirty="0">
                <a:latin typeface="Calibri" panose="020F0502020204030204" pitchFamily="34" charset="0"/>
                <a:ea typeface="Calibri" panose="020F0502020204030204" pitchFamily="34" charset="0"/>
                <a:cs typeface="Times New Roman" panose="02020603050405020304" pitchFamily="18" charset="0"/>
              </a:rPr>
              <a:t>To forma dyskusji polegająca na szybkim podaniu przez uczestników jak najwięcej rozwiązań, skojarzeń i pomysłów.</a:t>
            </a:r>
          </a:p>
        </p:txBody>
      </p:sp>
      <p:sp>
        <p:nvSpPr>
          <p:cNvPr id="7" name="pole tekstowe 6">
            <a:extLst>
              <a:ext uri="{FF2B5EF4-FFF2-40B4-BE49-F238E27FC236}">
                <a16:creationId xmlns:a16="http://schemas.microsoft.com/office/drawing/2014/main" id="{65C83BDD-E015-4634-8D95-E5500971EED9}"/>
              </a:ext>
            </a:extLst>
          </p:cNvPr>
          <p:cNvSpPr txBox="1"/>
          <p:nvPr/>
        </p:nvSpPr>
        <p:spPr>
          <a:xfrm>
            <a:off x="2" y="1238865"/>
            <a:ext cx="5887610"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B U R Z A    M Ó Z G Ó W</a:t>
            </a:r>
          </a:p>
        </p:txBody>
      </p:sp>
    </p:spTree>
    <p:extLst>
      <p:ext uri="{BB962C8B-B14F-4D97-AF65-F5344CB8AC3E}">
        <p14:creationId xmlns:p14="http://schemas.microsoft.com/office/powerpoint/2010/main" val="2295686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15158312-B12E-4C8D-A2E2-41003C310262}"/>
              </a:ext>
            </a:extLst>
          </p:cNvPr>
          <p:cNvSpPr/>
          <p:nvPr/>
        </p:nvSpPr>
        <p:spPr>
          <a:xfrm>
            <a:off x="1396180" y="1764186"/>
            <a:ext cx="9399639" cy="4102533"/>
          </a:xfrm>
          <a:prstGeom prst="rect">
            <a:avLst/>
          </a:prstGeom>
        </p:spPr>
        <p:txBody>
          <a:bodyPr wrap="square">
            <a:spAutoFit/>
          </a:bodyPr>
          <a:lstStyle/>
          <a:p>
            <a:pPr marL="90170" indent="443230" algn="just">
              <a:lnSpc>
                <a:spcPct val="150000"/>
              </a:lnSpc>
              <a:spcAft>
                <a:spcPts val="0"/>
              </a:spcAft>
            </a:pPr>
            <a:r>
              <a:rPr lang="pl-PL" sz="2200" dirty="0">
                <a:latin typeface="Calibri" panose="020F0502020204030204" pitchFamily="34" charset="0"/>
                <a:ea typeface="Calibri" panose="020F0502020204030204" pitchFamily="34" charset="0"/>
                <a:cs typeface="Calibri" panose="020F0502020204030204" pitchFamily="34" charset="0"/>
              </a:rPr>
              <a:t>Procedura „U” jest metodą z kategorii dyskusyjnych. Najczęściej stosowana jest do przeprowadzenia oceny i analizy stanu istniejącego oraz możliwości wprowadzenia zmian.</a:t>
            </a:r>
          </a:p>
          <a:p>
            <a:pPr marL="90170" indent="443230" algn="just">
              <a:lnSpc>
                <a:spcPct val="150000"/>
              </a:lnSpc>
              <a:spcAft>
                <a:spcPts val="0"/>
              </a:spcAft>
            </a:pPr>
            <a:r>
              <a:rPr lang="pl-PL" sz="2200" dirty="0">
                <a:latin typeface="Calibri" panose="020F0502020204030204" pitchFamily="34" charset="0"/>
                <a:ea typeface="Times New Roman" panose="02020603050405020304" pitchFamily="18" charset="0"/>
                <a:cs typeface="Calibri" panose="020F0502020204030204" pitchFamily="34" charset="0"/>
              </a:rPr>
              <a:t>Uczestnicy zajęć tworzą plakat z ze schematem litery „U”. Lewa strona plakatu to opisy odnoszące się do stanu istniejącego –aktualny opis obrazu, ról osób, określeń norm i zasad. Dół litery to mement zwrotny – to co jest dobre oraz to co należy zmienić. Prawa strona litery „U” określa nową wizję: nowe normy, zasady, nowy podział ról – nowy obraz sytuacji.</a:t>
            </a:r>
            <a:r>
              <a:rPr lang="pl-PL" sz="2200" dirty="0">
                <a:latin typeface="Calibri" panose="020F0502020204030204" pitchFamily="34" charset="0"/>
                <a:ea typeface="Calibri" panose="020F0502020204030204" pitchFamily="34" charset="0"/>
                <a:cs typeface="Times New Roman" panose="02020603050405020304" pitchFamily="18" charset="0"/>
              </a:rPr>
              <a:t> </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ole tekstowe 2">
            <a:extLst>
              <a:ext uri="{FF2B5EF4-FFF2-40B4-BE49-F238E27FC236}">
                <a16:creationId xmlns:a16="http://schemas.microsoft.com/office/drawing/2014/main" id="{309CA569-BF7D-4C6E-855A-9358D77372B3}"/>
              </a:ext>
            </a:extLst>
          </p:cNvPr>
          <p:cNvSpPr txBox="1"/>
          <p:nvPr/>
        </p:nvSpPr>
        <p:spPr>
          <a:xfrm>
            <a:off x="1" y="1238865"/>
            <a:ext cx="5887614"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P R O C E D U R A    U</a:t>
            </a:r>
          </a:p>
        </p:txBody>
      </p:sp>
    </p:spTree>
    <p:extLst>
      <p:ext uri="{BB962C8B-B14F-4D97-AF65-F5344CB8AC3E}">
        <p14:creationId xmlns:p14="http://schemas.microsoft.com/office/powerpoint/2010/main" val="133038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5DF9B86D-5C87-4546-98AD-D31EF2441496}"/>
              </a:ext>
            </a:extLst>
          </p:cNvPr>
          <p:cNvSpPr/>
          <p:nvPr/>
        </p:nvSpPr>
        <p:spPr>
          <a:xfrm>
            <a:off x="2112632" y="1700530"/>
            <a:ext cx="7966735" cy="3086871"/>
          </a:xfrm>
          <a:prstGeom prst="rect">
            <a:avLst/>
          </a:prstGeom>
        </p:spPr>
        <p:txBody>
          <a:bodyPr wrap="square">
            <a:spAutoFit/>
          </a:bodyPr>
          <a:lstStyle/>
          <a:p>
            <a:pPr algn="just">
              <a:lnSpc>
                <a:spcPct val="150000"/>
              </a:lnSpc>
              <a:spcAft>
                <a:spcPts val="0"/>
              </a:spcAft>
              <a:tabLst>
                <a:tab pos="1790700" algn="l"/>
              </a:tabLst>
            </a:pPr>
            <a:r>
              <a:rPr lang="pl-PL" sz="2200" dirty="0">
                <a:latin typeface="Calibri" panose="020F0502020204030204" pitchFamily="34" charset="0"/>
                <a:ea typeface="Calibri" panose="020F0502020204030204" pitchFamily="34" charset="0"/>
                <a:cs typeface="Times New Roman" panose="02020603050405020304" pitchFamily="18" charset="0"/>
              </a:rPr>
              <a:t>Zasady burzy mózgów:</a:t>
            </a:r>
          </a:p>
          <a:p>
            <a:pPr marL="342900" lvl="0" indent="-342900" algn="just">
              <a:lnSpc>
                <a:spcPct val="150000"/>
              </a:lnSpc>
              <a:spcAft>
                <a:spcPts val="0"/>
              </a:spcAft>
              <a:buFont typeface="Symbol" panose="05050102010706020507" pitchFamily="18" charset="2"/>
              <a:buChar char=""/>
              <a:tabLst>
                <a:tab pos="1790700" algn="l"/>
              </a:tabLst>
            </a:pPr>
            <a:r>
              <a:rPr lang="pl-PL" sz="2200" dirty="0">
                <a:latin typeface="Calibri" panose="020F0502020204030204" pitchFamily="34" charset="0"/>
                <a:ea typeface="Calibri" panose="020F0502020204030204" pitchFamily="34" charset="0"/>
                <a:cs typeface="Calibri" panose="020F0502020204030204" pitchFamily="34" charset="0"/>
              </a:rPr>
              <a:t>każdy pomysł jest dobry,</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tabLst>
                <a:tab pos="1790700" algn="l"/>
              </a:tabLst>
            </a:pPr>
            <a:r>
              <a:rPr lang="pl-PL" sz="2200" dirty="0">
                <a:latin typeface="Calibri" panose="020F0502020204030204" pitchFamily="34" charset="0"/>
                <a:ea typeface="Calibri" panose="020F0502020204030204" pitchFamily="34" charset="0"/>
                <a:cs typeface="Calibri" panose="020F0502020204030204" pitchFamily="34" charset="0"/>
              </a:rPr>
              <a:t>nie komentujemy i nie krytykujemy pomysłów,</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tabLst>
                <a:tab pos="1790700" algn="l"/>
              </a:tabLst>
            </a:pPr>
            <a:r>
              <a:rPr lang="pl-PL" sz="2200" dirty="0">
                <a:latin typeface="Calibri" panose="020F0502020204030204" pitchFamily="34" charset="0"/>
                <a:ea typeface="Calibri" panose="020F0502020204030204" pitchFamily="34" charset="0"/>
                <a:cs typeface="Calibri" panose="020F0502020204030204" pitchFamily="34" charset="0"/>
              </a:rPr>
              <a:t>wszyscy na równych prawach biorą udział w dyskusji,</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tabLst>
                <a:tab pos="1790700" algn="l"/>
              </a:tabLst>
            </a:pPr>
            <a:r>
              <a:rPr lang="pl-PL" sz="2200" dirty="0">
                <a:latin typeface="Calibri" panose="020F0502020204030204" pitchFamily="34" charset="0"/>
                <a:ea typeface="Calibri" panose="020F0502020204030204" pitchFamily="34" charset="0"/>
                <a:cs typeface="Calibri" panose="020F0502020204030204" pitchFamily="34" charset="0"/>
              </a:rPr>
              <a:t>każdy pomysł musi być zapisany w formie podanej przez autora,</a:t>
            </a:r>
          </a:p>
          <a:p>
            <a:pPr marL="342900" lvl="0" indent="-342900" algn="just">
              <a:lnSpc>
                <a:spcPct val="150000"/>
              </a:lnSpc>
              <a:spcAft>
                <a:spcPts val="0"/>
              </a:spcAft>
              <a:buFont typeface="Symbol" panose="05050102010706020507" pitchFamily="18" charset="2"/>
              <a:buChar char=""/>
              <a:tabLst>
                <a:tab pos="1790700" algn="l"/>
              </a:tabLst>
            </a:pPr>
            <a:r>
              <a:rPr lang="pl-PL" sz="2200" dirty="0">
                <a:latin typeface="Calibri" panose="020F0502020204030204" pitchFamily="34" charset="0"/>
                <a:ea typeface="Calibri" panose="020F0502020204030204" pitchFamily="34" charset="0"/>
                <a:cs typeface="Calibri" panose="020F0502020204030204" pitchFamily="34" charset="0"/>
              </a:rPr>
              <a:t>nie wtrącamy własnych pomysłów do innych pomysłów.</a:t>
            </a:r>
            <a:endParaRPr lang="pl-PL" sz="2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Prostokąt 4">
            <a:extLst>
              <a:ext uri="{FF2B5EF4-FFF2-40B4-BE49-F238E27FC236}">
                <a16:creationId xmlns:a16="http://schemas.microsoft.com/office/drawing/2014/main" id="{E879EA7B-B1CD-4988-9552-A2D53A54E0C9}"/>
              </a:ext>
            </a:extLst>
          </p:cNvPr>
          <p:cNvSpPr/>
          <p:nvPr/>
        </p:nvSpPr>
        <p:spPr>
          <a:xfrm>
            <a:off x="1933045" y="4629697"/>
            <a:ext cx="8032049" cy="1055545"/>
          </a:xfrm>
          <a:prstGeom prst="rect">
            <a:avLst/>
          </a:prstGeom>
        </p:spPr>
        <p:txBody>
          <a:bodyPr wrap="square">
            <a:spAutoFit/>
          </a:bodyPr>
          <a:lstStyle/>
          <a:p>
            <a:pPr algn="just">
              <a:lnSpc>
                <a:spcPct val="150000"/>
              </a:lnSpc>
              <a:tabLst>
                <a:tab pos="1790700" algn="l"/>
              </a:tabLst>
            </a:pPr>
            <a:r>
              <a:rPr lang="pl-PL" sz="2200" dirty="0">
                <a:latin typeface="Calibri" panose="020F0502020204030204" pitchFamily="34" charset="0"/>
                <a:ea typeface="Calibri" panose="020F0502020204030204" pitchFamily="34" charset="0"/>
                <a:cs typeface="Times New Roman" panose="02020603050405020304" pitchFamily="18" charset="0"/>
              </a:rPr>
              <a:t>Uczestnicy umieszczają wszystkie głosy na plakacie. Podczas dyskusji  podobne odpowiedzi są grupowane i porządkowane.</a:t>
            </a:r>
          </a:p>
        </p:txBody>
      </p:sp>
      <p:sp>
        <p:nvSpPr>
          <p:cNvPr id="8" name="pole tekstowe 7">
            <a:extLst>
              <a:ext uri="{FF2B5EF4-FFF2-40B4-BE49-F238E27FC236}">
                <a16:creationId xmlns:a16="http://schemas.microsoft.com/office/drawing/2014/main" id="{AC76DA3A-CE6D-443B-9A8E-BD4DC254D0C5}"/>
              </a:ext>
            </a:extLst>
          </p:cNvPr>
          <p:cNvSpPr txBox="1"/>
          <p:nvPr/>
        </p:nvSpPr>
        <p:spPr>
          <a:xfrm>
            <a:off x="2" y="1238865"/>
            <a:ext cx="5887610"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B U R Z A    M Ó Z G Ó W</a:t>
            </a:r>
          </a:p>
        </p:txBody>
      </p:sp>
    </p:spTree>
    <p:extLst>
      <p:ext uri="{BB962C8B-B14F-4D97-AF65-F5344CB8AC3E}">
        <p14:creationId xmlns:p14="http://schemas.microsoft.com/office/powerpoint/2010/main" val="1749176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Łącznik prosty 13">
            <a:extLst>
              <a:ext uri="{FF2B5EF4-FFF2-40B4-BE49-F238E27FC236}">
                <a16:creationId xmlns:a16="http://schemas.microsoft.com/office/drawing/2014/main" id="{3A4AAC53-691C-49D2-B855-C9321F223867}"/>
              </a:ext>
            </a:extLst>
          </p:cNvPr>
          <p:cNvCxnSpPr>
            <a:stCxn id="5" idx="6"/>
          </p:cNvCxnSpPr>
          <p:nvPr/>
        </p:nvCxnSpPr>
        <p:spPr>
          <a:xfrm>
            <a:off x="7855477" y="3642106"/>
            <a:ext cx="10274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5" name="Łącznik prosty 14">
            <a:extLst>
              <a:ext uri="{FF2B5EF4-FFF2-40B4-BE49-F238E27FC236}">
                <a16:creationId xmlns:a16="http://schemas.microsoft.com/office/drawing/2014/main" id="{D27C8C20-A5F1-4B4D-B884-7F3AF76B5A9E}"/>
              </a:ext>
            </a:extLst>
          </p:cNvPr>
          <p:cNvCxnSpPr>
            <a:cxnSpLocks/>
          </p:cNvCxnSpPr>
          <p:nvPr/>
        </p:nvCxnSpPr>
        <p:spPr>
          <a:xfrm>
            <a:off x="7473447" y="4096086"/>
            <a:ext cx="1009892" cy="72071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Łącznik prosty 15">
            <a:extLst>
              <a:ext uri="{FF2B5EF4-FFF2-40B4-BE49-F238E27FC236}">
                <a16:creationId xmlns:a16="http://schemas.microsoft.com/office/drawing/2014/main" id="{E87502D0-6076-4096-8A94-2D56ECFF6B82}"/>
              </a:ext>
            </a:extLst>
          </p:cNvPr>
          <p:cNvCxnSpPr>
            <a:cxnSpLocks/>
          </p:cNvCxnSpPr>
          <p:nvPr/>
        </p:nvCxnSpPr>
        <p:spPr>
          <a:xfrm flipV="1">
            <a:off x="6763642" y="2512550"/>
            <a:ext cx="686112" cy="63228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7" name="Łącznik prosty 16">
            <a:extLst>
              <a:ext uri="{FF2B5EF4-FFF2-40B4-BE49-F238E27FC236}">
                <a16:creationId xmlns:a16="http://schemas.microsoft.com/office/drawing/2014/main" id="{5E56FEFB-1FA7-442A-948B-01FFAD2DEE86}"/>
              </a:ext>
            </a:extLst>
          </p:cNvPr>
          <p:cNvCxnSpPr>
            <a:cxnSpLocks/>
          </p:cNvCxnSpPr>
          <p:nvPr/>
        </p:nvCxnSpPr>
        <p:spPr>
          <a:xfrm>
            <a:off x="5432022" y="2577516"/>
            <a:ext cx="359584" cy="608194"/>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Łącznik prosty 17">
            <a:extLst>
              <a:ext uri="{FF2B5EF4-FFF2-40B4-BE49-F238E27FC236}">
                <a16:creationId xmlns:a16="http://schemas.microsoft.com/office/drawing/2014/main" id="{56758912-2A14-4327-A0F4-8F33BBCCA5CD}"/>
              </a:ext>
            </a:extLst>
          </p:cNvPr>
          <p:cNvCxnSpPr>
            <a:cxnSpLocks/>
          </p:cNvCxnSpPr>
          <p:nvPr/>
        </p:nvCxnSpPr>
        <p:spPr>
          <a:xfrm>
            <a:off x="4026309" y="3277551"/>
            <a:ext cx="1214285" cy="245806"/>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9" name="Łącznik prosty 18">
            <a:extLst>
              <a:ext uri="{FF2B5EF4-FFF2-40B4-BE49-F238E27FC236}">
                <a16:creationId xmlns:a16="http://schemas.microsoft.com/office/drawing/2014/main" id="{115DF1DA-586D-4CF5-8609-8A051A3BAD09}"/>
              </a:ext>
            </a:extLst>
          </p:cNvPr>
          <p:cNvCxnSpPr>
            <a:cxnSpLocks/>
          </p:cNvCxnSpPr>
          <p:nvPr/>
        </p:nvCxnSpPr>
        <p:spPr>
          <a:xfrm flipV="1">
            <a:off x="4111411" y="3960084"/>
            <a:ext cx="1214285" cy="67351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6" name="Łącznik prosty 25">
            <a:extLst>
              <a:ext uri="{FF2B5EF4-FFF2-40B4-BE49-F238E27FC236}">
                <a16:creationId xmlns:a16="http://schemas.microsoft.com/office/drawing/2014/main" id="{7B52A2A2-60B8-417C-A5C7-68520518CC0F}"/>
              </a:ext>
            </a:extLst>
          </p:cNvPr>
          <p:cNvCxnSpPr>
            <a:cxnSpLocks/>
          </p:cNvCxnSpPr>
          <p:nvPr/>
        </p:nvCxnSpPr>
        <p:spPr>
          <a:xfrm>
            <a:off x="6326758" y="4267623"/>
            <a:ext cx="0" cy="731943"/>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Owal 7">
            <a:extLst>
              <a:ext uri="{FF2B5EF4-FFF2-40B4-BE49-F238E27FC236}">
                <a16:creationId xmlns:a16="http://schemas.microsoft.com/office/drawing/2014/main" id="{1E04B445-0CDD-47DF-87D4-C7FBB436F64E}"/>
              </a:ext>
            </a:extLst>
          </p:cNvPr>
          <p:cNvSpPr/>
          <p:nvPr/>
        </p:nvSpPr>
        <p:spPr>
          <a:xfrm>
            <a:off x="4153552" y="1877541"/>
            <a:ext cx="1942448" cy="84936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0" name="Owal 9">
            <a:extLst>
              <a:ext uri="{FF2B5EF4-FFF2-40B4-BE49-F238E27FC236}">
                <a16:creationId xmlns:a16="http://schemas.microsoft.com/office/drawing/2014/main" id="{7766FE5F-66A4-45DC-94EF-E37AA909BFAD}"/>
              </a:ext>
            </a:extLst>
          </p:cNvPr>
          <p:cNvSpPr/>
          <p:nvPr/>
        </p:nvSpPr>
        <p:spPr>
          <a:xfrm>
            <a:off x="5392693" y="4834084"/>
            <a:ext cx="1868130" cy="94015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Owal 8">
            <a:extLst>
              <a:ext uri="{FF2B5EF4-FFF2-40B4-BE49-F238E27FC236}">
                <a16:creationId xmlns:a16="http://schemas.microsoft.com/office/drawing/2014/main" id="{626D8687-2D45-412E-8EB6-5984E627C1E3}"/>
              </a:ext>
            </a:extLst>
          </p:cNvPr>
          <p:cNvSpPr/>
          <p:nvPr/>
        </p:nvSpPr>
        <p:spPr>
          <a:xfrm>
            <a:off x="8015751" y="4412810"/>
            <a:ext cx="1705897" cy="94015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Owal 6">
            <a:extLst>
              <a:ext uri="{FF2B5EF4-FFF2-40B4-BE49-F238E27FC236}">
                <a16:creationId xmlns:a16="http://schemas.microsoft.com/office/drawing/2014/main" id="{31A69342-FA67-4170-8F4D-FA2CCFF8B854}"/>
              </a:ext>
            </a:extLst>
          </p:cNvPr>
          <p:cNvSpPr/>
          <p:nvPr/>
        </p:nvSpPr>
        <p:spPr>
          <a:xfrm>
            <a:off x="8570044" y="3170699"/>
            <a:ext cx="1705897" cy="89684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Owal 11">
            <a:extLst>
              <a:ext uri="{FF2B5EF4-FFF2-40B4-BE49-F238E27FC236}">
                <a16:creationId xmlns:a16="http://schemas.microsoft.com/office/drawing/2014/main" id="{0A9635F3-9AD9-4DF8-B295-B06236A5CD08}"/>
              </a:ext>
            </a:extLst>
          </p:cNvPr>
          <p:cNvSpPr/>
          <p:nvPr/>
        </p:nvSpPr>
        <p:spPr>
          <a:xfrm>
            <a:off x="2711229" y="4296839"/>
            <a:ext cx="1799303" cy="94015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Owal 10">
            <a:extLst>
              <a:ext uri="{FF2B5EF4-FFF2-40B4-BE49-F238E27FC236}">
                <a16:creationId xmlns:a16="http://schemas.microsoft.com/office/drawing/2014/main" id="{97B9F62A-D172-4FD7-BDB6-5FEE8ACACE9F}"/>
              </a:ext>
            </a:extLst>
          </p:cNvPr>
          <p:cNvSpPr/>
          <p:nvPr/>
        </p:nvSpPr>
        <p:spPr>
          <a:xfrm>
            <a:off x="2507226" y="2715635"/>
            <a:ext cx="1818967" cy="940151"/>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Owal 4">
            <a:extLst>
              <a:ext uri="{FF2B5EF4-FFF2-40B4-BE49-F238E27FC236}">
                <a16:creationId xmlns:a16="http://schemas.microsoft.com/office/drawing/2014/main" id="{390442C2-623C-4211-BF50-07DCF7F0B346}"/>
              </a:ext>
            </a:extLst>
          </p:cNvPr>
          <p:cNvSpPr/>
          <p:nvPr/>
        </p:nvSpPr>
        <p:spPr>
          <a:xfrm>
            <a:off x="5122109" y="3016589"/>
            <a:ext cx="2733368" cy="1251034"/>
          </a:xfrm>
          <a:prstGeom prst="ellipse">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PROBLEM</a:t>
            </a:r>
          </a:p>
        </p:txBody>
      </p:sp>
      <p:sp>
        <p:nvSpPr>
          <p:cNvPr id="6" name="Owal 5">
            <a:extLst>
              <a:ext uri="{FF2B5EF4-FFF2-40B4-BE49-F238E27FC236}">
                <a16:creationId xmlns:a16="http://schemas.microsoft.com/office/drawing/2014/main" id="{2B3B2370-E904-4134-BA12-15BC08EDC4DA}"/>
              </a:ext>
            </a:extLst>
          </p:cNvPr>
          <p:cNvSpPr/>
          <p:nvPr/>
        </p:nvSpPr>
        <p:spPr>
          <a:xfrm>
            <a:off x="7145296" y="1893797"/>
            <a:ext cx="1942448" cy="950159"/>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1" name="pole tekstowe 20">
            <a:extLst>
              <a:ext uri="{FF2B5EF4-FFF2-40B4-BE49-F238E27FC236}">
                <a16:creationId xmlns:a16="http://schemas.microsoft.com/office/drawing/2014/main" id="{6273E817-B22B-40F5-AE05-56853C1E2F63}"/>
              </a:ext>
            </a:extLst>
          </p:cNvPr>
          <p:cNvSpPr txBox="1"/>
          <p:nvPr/>
        </p:nvSpPr>
        <p:spPr>
          <a:xfrm>
            <a:off x="2" y="1238865"/>
            <a:ext cx="5887610"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B U R Z A    M Ó Z G Ó W</a:t>
            </a:r>
          </a:p>
        </p:txBody>
      </p:sp>
    </p:spTree>
    <p:extLst>
      <p:ext uri="{BB962C8B-B14F-4D97-AF65-F5344CB8AC3E}">
        <p14:creationId xmlns:p14="http://schemas.microsoft.com/office/powerpoint/2010/main" val="405862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1AD8F8E5-06ED-486F-B6F3-71260537E2D0}"/>
              </a:ext>
            </a:extLst>
          </p:cNvPr>
          <p:cNvSpPr/>
          <p:nvPr/>
        </p:nvSpPr>
        <p:spPr>
          <a:xfrm>
            <a:off x="1362269" y="2024433"/>
            <a:ext cx="9442579" cy="3594702"/>
          </a:xfrm>
          <a:prstGeom prst="rect">
            <a:avLst/>
          </a:prstGeom>
        </p:spPr>
        <p:txBody>
          <a:bodyPr wrap="square">
            <a:spAutoFit/>
          </a:bodyPr>
          <a:lstStyle/>
          <a:p>
            <a:pPr algn="just">
              <a:lnSpc>
                <a:spcPct val="150000"/>
              </a:lnSpc>
            </a:pPr>
            <a:r>
              <a:rPr lang="pl-PL" sz="2200" dirty="0"/>
              <a:t>Drzewo decyzyjne to kolejna metoda dyskusji. Jej zadaniem jest doprowadzenie do szybkiego rozwiązania problemu. Konstrukcja drzewa rozpoczyna się od korzenia – jest to sformułowanie problemu. Następnie analizuje się wszystkie możliwe czynniki mające wpływ na problem – są to węzły drzewa. Końcowym elementem drzewa są liście – tu zapisuje się wszystkie odpowiedzi na zadany w korzeniu problem. Schemat drzewa decyzyjnego może przybierać różne formy np. formę algorytmu. Schemat drzewa decyzyjnego prezentuje następny slajd.</a:t>
            </a:r>
          </a:p>
        </p:txBody>
      </p:sp>
      <p:sp>
        <p:nvSpPr>
          <p:cNvPr id="7" name="pole tekstowe 6">
            <a:extLst>
              <a:ext uri="{FF2B5EF4-FFF2-40B4-BE49-F238E27FC236}">
                <a16:creationId xmlns:a16="http://schemas.microsoft.com/office/drawing/2014/main" id="{C7C2281E-2401-48A5-954E-5270BF43DBF7}"/>
              </a:ext>
            </a:extLst>
          </p:cNvPr>
          <p:cNvSpPr txBox="1"/>
          <p:nvPr/>
        </p:nvSpPr>
        <p:spPr>
          <a:xfrm>
            <a:off x="1" y="1238865"/>
            <a:ext cx="5887609"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D R Z E W O    D E C Y Z Y J N E</a:t>
            </a:r>
          </a:p>
        </p:txBody>
      </p:sp>
    </p:spTree>
    <p:extLst>
      <p:ext uri="{BB962C8B-B14F-4D97-AF65-F5344CB8AC3E}">
        <p14:creationId xmlns:p14="http://schemas.microsoft.com/office/powerpoint/2010/main" val="1916021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raz 10" descr="Obraz zawierający tekst&#10;&#10;Opis wygenerowany przy wysokim poziomie pewności">
            <a:extLst>
              <a:ext uri="{FF2B5EF4-FFF2-40B4-BE49-F238E27FC236}">
                <a16:creationId xmlns:a16="http://schemas.microsoft.com/office/drawing/2014/main" id="{E9160911-28AB-4218-AFF4-D7ED2207D730}"/>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668413" y="1642187"/>
            <a:ext cx="7035424" cy="4284780"/>
          </a:xfrm>
          <a:prstGeom prst="rect">
            <a:avLst/>
          </a:prstGeom>
        </p:spPr>
      </p:pic>
      <p:sp>
        <p:nvSpPr>
          <p:cNvPr id="4" name="pole tekstowe 3">
            <a:extLst>
              <a:ext uri="{FF2B5EF4-FFF2-40B4-BE49-F238E27FC236}">
                <a16:creationId xmlns:a16="http://schemas.microsoft.com/office/drawing/2014/main" id="{DBDFEE2E-E9B6-4B99-84BC-6EF122404E9E}"/>
              </a:ext>
            </a:extLst>
          </p:cNvPr>
          <p:cNvSpPr txBox="1"/>
          <p:nvPr/>
        </p:nvSpPr>
        <p:spPr>
          <a:xfrm>
            <a:off x="1" y="1238865"/>
            <a:ext cx="5887609"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D R Z E W O    D E C Y Z Y J N E</a:t>
            </a:r>
          </a:p>
        </p:txBody>
      </p:sp>
    </p:spTree>
    <p:extLst>
      <p:ext uri="{BB962C8B-B14F-4D97-AF65-F5344CB8AC3E}">
        <p14:creationId xmlns:p14="http://schemas.microsoft.com/office/powerpoint/2010/main" val="2936490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33EBF40D-DF4E-434F-A2B6-466DD60D76B0}"/>
              </a:ext>
            </a:extLst>
          </p:cNvPr>
          <p:cNvSpPr/>
          <p:nvPr/>
        </p:nvSpPr>
        <p:spPr>
          <a:xfrm>
            <a:off x="894735" y="1664591"/>
            <a:ext cx="10402529" cy="4102533"/>
          </a:xfrm>
          <a:prstGeom prst="rect">
            <a:avLst/>
          </a:prstGeom>
        </p:spPr>
        <p:txBody>
          <a:bodyPr wrap="square">
            <a:spAutoFit/>
          </a:bodyPr>
          <a:lstStyle/>
          <a:p>
            <a:pPr indent="540385" algn="just">
              <a:lnSpc>
                <a:spcPct val="150000"/>
              </a:lnSpc>
              <a:spcAft>
                <a:spcPts val="0"/>
              </a:spcAft>
            </a:pPr>
            <a:r>
              <a:rPr lang="pl-PL" sz="2200" dirty="0">
                <a:latin typeface="Calibri" panose="020F0502020204030204" pitchFamily="34" charset="0"/>
                <a:ea typeface="Arial" panose="020B0604020202020204" pitchFamily="34" charset="0"/>
                <a:cs typeface="Times New Roman" panose="02020603050405020304" pitchFamily="18" charset="0"/>
              </a:rPr>
              <a:t>Metoda </a:t>
            </a:r>
            <a:r>
              <a:rPr lang="pl-PL" sz="2200" dirty="0" err="1">
                <a:latin typeface="Calibri" panose="020F0502020204030204" pitchFamily="34" charset="0"/>
                <a:ea typeface="Arial" panose="020B0604020202020204" pitchFamily="34" charset="0"/>
                <a:cs typeface="Times New Roman" panose="02020603050405020304" pitchFamily="18" charset="0"/>
              </a:rPr>
              <a:t>WebQuest</a:t>
            </a:r>
            <a:r>
              <a:rPr lang="pl-PL" sz="2200" dirty="0">
                <a:latin typeface="Calibri" panose="020F0502020204030204" pitchFamily="34" charset="0"/>
                <a:ea typeface="Arial" panose="020B0604020202020204" pitchFamily="34" charset="0"/>
                <a:cs typeface="Times New Roman" panose="02020603050405020304" pitchFamily="18" charset="0"/>
              </a:rPr>
              <a:t> to rodzaj metody projektu. Składa się z:</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pl-PL" sz="2200" b="1" dirty="0">
                <a:latin typeface="Calibri" panose="020F0502020204030204" pitchFamily="34" charset="0"/>
                <a:ea typeface="Arial" panose="020B0604020202020204" pitchFamily="34" charset="0"/>
                <a:cs typeface="Calibri" panose="020F0502020204030204" pitchFamily="34" charset="0"/>
              </a:rPr>
              <a:t>Wprowadzenia</a:t>
            </a:r>
            <a:r>
              <a:rPr lang="pl-PL" sz="2200" dirty="0">
                <a:latin typeface="Calibri" panose="020F0502020204030204" pitchFamily="34" charset="0"/>
                <a:ea typeface="Arial" panose="020B0604020202020204" pitchFamily="34" charset="0"/>
                <a:cs typeface="Calibri" panose="020F0502020204030204" pitchFamily="34" charset="0"/>
              </a:rPr>
              <a:t> – krótka informacja o problemie, wcielająca uczestników w określone role, np. poszukiwacza, badacza lub inną, nadając w ten sposób wysoką rangę ich działaniom w realizacji projektu i  motywując do działania.</a:t>
            </a:r>
          </a:p>
          <a:p>
            <a:pPr algn="just">
              <a:lnSpc>
                <a:spcPct val="150000"/>
              </a:lnSpc>
            </a:pPr>
            <a:r>
              <a:rPr lang="pl-PL" sz="2200" b="1" dirty="0">
                <a:latin typeface="Calibri" panose="020F0502020204030204" pitchFamily="34" charset="0"/>
                <a:ea typeface="Arial" panose="020B0604020202020204" pitchFamily="34" charset="0"/>
                <a:cs typeface="Calibri" panose="020F0502020204030204" pitchFamily="34" charset="0"/>
              </a:rPr>
              <a:t>Zadania </a:t>
            </a:r>
            <a:r>
              <a:rPr lang="pl-PL" sz="2200" dirty="0">
                <a:latin typeface="Calibri" panose="020F0502020204030204" pitchFamily="34" charset="0"/>
                <a:ea typeface="Arial" panose="020B0604020202020204" pitchFamily="34" charset="0"/>
                <a:cs typeface="Calibri" panose="020F0502020204030204" pitchFamily="34" charset="0"/>
              </a:rPr>
              <a:t>– efekt końcowy wykonania zadania. Nauczyciel precyzuje formę, w jakiej zadanie powinno być wykonane, np.: „zbierz informacje na temat …”, „zaprojektuj i przedstaw w postaci algorytmu…, „porównaj … itp. Aktywności uczniów powinny być ukierunkowane na wyszukanie informacji, dokonanie ich analizy i sformułowanie wniosków.</a:t>
            </a:r>
            <a:endParaRPr lang="pl-PL" sz="2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pole tekstowe 2">
            <a:extLst>
              <a:ext uri="{FF2B5EF4-FFF2-40B4-BE49-F238E27FC236}">
                <a16:creationId xmlns:a16="http://schemas.microsoft.com/office/drawing/2014/main" id="{A00E3A15-D4B3-4131-BF46-CA25DF2DC7F5}"/>
              </a:ext>
            </a:extLst>
          </p:cNvPr>
          <p:cNvSpPr txBox="1"/>
          <p:nvPr/>
        </p:nvSpPr>
        <p:spPr>
          <a:xfrm>
            <a:off x="1" y="1238865"/>
            <a:ext cx="5887611"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W E B Q U E S T</a:t>
            </a:r>
          </a:p>
        </p:txBody>
      </p:sp>
    </p:spTree>
    <p:extLst>
      <p:ext uri="{BB962C8B-B14F-4D97-AF65-F5344CB8AC3E}">
        <p14:creationId xmlns:p14="http://schemas.microsoft.com/office/powerpoint/2010/main" val="1160833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33EBF40D-DF4E-434F-A2B6-466DD60D76B0}"/>
              </a:ext>
            </a:extLst>
          </p:cNvPr>
          <p:cNvSpPr/>
          <p:nvPr/>
        </p:nvSpPr>
        <p:spPr>
          <a:xfrm>
            <a:off x="1344561" y="1757200"/>
            <a:ext cx="9502878" cy="3594702"/>
          </a:xfrm>
          <a:prstGeom prst="rect">
            <a:avLst/>
          </a:prstGeom>
        </p:spPr>
        <p:txBody>
          <a:bodyPr wrap="square">
            <a:spAutoFit/>
          </a:bodyPr>
          <a:lstStyle/>
          <a:p>
            <a:pPr algn="just">
              <a:lnSpc>
                <a:spcPct val="150000"/>
              </a:lnSpc>
              <a:spcAft>
                <a:spcPts val="0"/>
              </a:spcAft>
            </a:pPr>
            <a:r>
              <a:rPr lang="pl-PL" sz="2200" b="1" dirty="0">
                <a:latin typeface="Calibri" panose="020F0502020204030204" pitchFamily="34" charset="0"/>
                <a:ea typeface="Arial" panose="020B0604020202020204" pitchFamily="34" charset="0"/>
                <a:cs typeface="Calibri" panose="020F0502020204030204" pitchFamily="34" charset="0"/>
              </a:rPr>
              <a:t>P</a:t>
            </a:r>
            <a:r>
              <a:rPr lang="pl-PL" sz="2200" b="1" dirty="0">
                <a:latin typeface="Calibri" panose="020F0502020204030204" pitchFamily="34" charset="0"/>
                <a:ea typeface="Calibri" panose="020F0502020204030204" pitchFamily="34" charset="0"/>
                <a:cs typeface="Calibri" panose="020F0502020204030204" pitchFamily="34" charset="0"/>
              </a:rPr>
              <a:t>rocesu</a:t>
            </a:r>
            <a:r>
              <a:rPr lang="pl-PL" sz="2200" dirty="0">
                <a:latin typeface="Calibri" panose="020F0502020204030204" pitchFamily="34" charset="0"/>
                <a:ea typeface="Arial" panose="020B0604020202020204" pitchFamily="34" charset="0"/>
                <a:cs typeface="Calibri" panose="020F0502020204030204" pitchFamily="34" charset="0"/>
              </a:rPr>
              <a:t> – zawiera wszelkie informacje wspierające realizację projektu, tj. określa, jakie należy podjąć kroki, aby wykonać zadanie, jak powinny być podzielone role i zadania w zespole.</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pl-PL" sz="2200" b="1" dirty="0">
                <a:latin typeface="Calibri" panose="020F0502020204030204" pitchFamily="34" charset="0"/>
                <a:ea typeface="Arial" panose="020B0604020202020204" pitchFamily="34" charset="0"/>
                <a:cs typeface="Calibri" panose="020F0502020204030204" pitchFamily="34" charset="0"/>
              </a:rPr>
              <a:t>Źródeł</a:t>
            </a:r>
            <a:r>
              <a:rPr lang="pl-PL" sz="2200" dirty="0">
                <a:latin typeface="Calibri" panose="020F0502020204030204" pitchFamily="34" charset="0"/>
                <a:ea typeface="Arial" panose="020B0604020202020204" pitchFamily="34" charset="0"/>
                <a:cs typeface="Calibri" panose="020F0502020204030204" pitchFamily="34" charset="0"/>
              </a:rPr>
              <a:t> – to zestaw sprawdzonych adresów stron internetowych, w których znajdują się informacje rekomendowane przez nauczyciela potrzebne do rozwiązania zadania. Zadaniem uczniów jest dokładna analiza zawartych informacji na tych stronach i ich przetworzenie do uzyskania efektu końcowego.</a:t>
            </a:r>
            <a:endParaRPr lang="pl-PL" sz="2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pole tekstowe 2">
            <a:extLst>
              <a:ext uri="{FF2B5EF4-FFF2-40B4-BE49-F238E27FC236}">
                <a16:creationId xmlns:a16="http://schemas.microsoft.com/office/drawing/2014/main" id="{DC3C6326-3078-4BDD-9701-FD81D3C52060}"/>
              </a:ext>
            </a:extLst>
          </p:cNvPr>
          <p:cNvSpPr txBox="1"/>
          <p:nvPr/>
        </p:nvSpPr>
        <p:spPr>
          <a:xfrm>
            <a:off x="1" y="1238865"/>
            <a:ext cx="5887609"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W E B Q U E S T</a:t>
            </a:r>
          </a:p>
        </p:txBody>
      </p:sp>
    </p:spTree>
    <p:extLst>
      <p:ext uri="{BB962C8B-B14F-4D97-AF65-F5344CB8AC3E}">
        <p14:creationId xmlns:p14="http://schemas.microsoft.com/office/powerpoint/2010/main" val="5461081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33EBF40D-DF4E-434F-A2B6-466DD60D76B0}"/>
              </a:ext>
            </a:extLst>
          </p:cNvPr>
          <p:cNvSpPr/>
          <p:nvPr/>
        </p:nvSpPr>
        <p:spPr>
          <a:xfrm>
            <a:off x="1420761" y="1717871"/>
            <a:ext cx="9350478" cy="3594702"/>
          </a:xfrm>
          <a:prstGeom prst="rect">
            <a:avLst/>
          </a:prstGeom>
        </p:spPr>
        <p:txBody>
          <a:bodyPr wrap="square">
            <a:spAutoFit/>
          </a:bodyPr>
          <a:lstStyle/>
          <a:p>
            <a:pPr algn="just">
              <a:lnSpc>
                <a:spcPct val="150000"/>
              </a:lnSpc>
              <a:spcAft>
                <a:spcPts val="0"/>
              </a:spcAft>
            </a:pPr>
            <a:r>
              <a:rPr lang="pl-PL" sz="2200" b="1" dirty="0">
                <a:latin typeface="Calibri" panose="020F0502020204030204" pitchFamily="34" charset="0"/>
                <a:ea typeface="Arial" panose="020B0604020202020204" pitchFamily="34" charset="0"/>
                <a:cs typeface="Calibri" panose="020F0502020204030204" pitchFamily="34" charset="0"/>
              </a:rPr>
              <a:t>Ewaluacji i oceny rezultatów rozwiązywanego zadania </a:t>
            </a:r>
            <a:r>
              <a:rPr lang="pl-PL" sz="2200" dirty="0">
                <a:latin typeface="Calibri" panose="020F0502020204030204" pitchFamily="34" charset="0"/>
                <a:ea typeface="Arial" panose="020B0604020202020204" pitchFamily="34" charset="0"/>
                <a:cs typeface="Calibri" panose="020F0502020204030204" pitchFamily="34" charset="0"/>
              </a:rPr>
              <a:t>– ten element powinien jasno określać kryteria oceny realizowanego przez uczniów projektu. Powinny być w nich uwzględnione wszystkie aktywności uczniów prowadzące do osiągnięcia wymaganego efektu.</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pl-PL" sz="2200" b="1" dirty="0">
                <a:latin typeface="Calibri" panose="020F0502020204030204" pitchFamily="34" charset="0"/>
                <a:ea typeface="Arial" panose="020B0604020202020204" pitchFamily="34" charset="0"/>
                <a:cs typeface="Calibri" panose="020F0502020204030204" pitchFamily="34" charset="0"/>
              </a:rPr>
              <a:t>Podsumowania</a:t>
            </a:r>
            <a:r>
              <a:rPr lang="pl-PL" sz="2200" dirty="0">
                <a:latin typeface="Calibri" panose="020F0502020204030204" pitchFamily="34" charset="0"/>
                <a:ea typeface="Arial" panose="020B0604020202020204" pitchFamily="34" charset="0"/>
                <a:cs typeface="Calibri" panose="020F0502020204030204" pitchFamily="34" charset="0"/>
              </a:rPr>
              <a:t> – konkluzja, inspiruje uczniów do kontynuowania działań projektowych, podkreśla ważność wykonanych działań, podsumowuje uzyskane przez uczniów efekty, a szczególnie osiągnięte przez nich kompetencje.</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ole tekstowe 3">
            <a:extLst>
              <a:ext uri="{FF2B5EF4-FFF2-40B4-BE49-F238E27FC236}">
                <a16:creationId xmlns:a16="http://schemas.microsoft.com/office/drawing/2014/main" id="{B08B4381-573D-49A6-812A-4CE2A4A8684F}"/>
              </a:ext>
            </a:extLst>
          </p:cNvPr>
          <p:cNvSpPr txBox="1"/>
          <p:nvPr/>
        </p:nvSpPr>
        <p:spPr>
          <a:xfrm>
            <a:off x="1" y="1238865"/>
            <a:ext cx="5887609"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W E B Q U E S T</a:t>
            </a:r>
          </a:p>
        </p:txBody>
      </p:sp>
    </p:spTree>
    <p:extLst>
      <p:ext uri="{BB962C8B-B14F-4D97-AF65-F5344CB8AC3E}">
        <p14:creationId xmlns:p14="http://schemas.microsoft.com/office/powerpoint/2010/main" val="3131586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a:extLst>
              <a:ext uri="{FF2B5EF4-FFF2-40B4-BE49-F238E27FC236}">
                <a16:creationId xmlns:a16="http://schemas.microsoft.com/office/drawing/2014/main" id="{A6F49A9F-8829-4F64-B125-D938724C4A4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088012" y="1764358"/>
            <a:ext cx="3816431" cy="3461895"/>
          </a:xfrm>
          <a:prstGeom prst="rect">
            <a:avLst/>
          </a:prstGeom>
          <a:noFill/>
          <a:extLst>
            <a:ext uri="{909E8E84-426E-40DD-AFC4-6F175D3DCCD1}">
              <a14:hiddenFill xmlns:a14="http://schemas.microsoft.com/office/drawing/2010/main">
                <a:solidFill>
                  <a:srgbClr val="FFFFFF"/>
                </a:solidFill>
              </a14:hiddenFill>
            </a:ext>
          </a:extLst>
        </p:spPr>
      </p:pic>
      <p:sp>
        <p:nvSpPr>
          <p:cNvPr id="4" name="Prostokąt 3">
            <a:extLst>
              <a:ext uri="{FF2B5EF4-FFF2-40B4-BE49-F238E27FC236}">
                <a16:creationId xmlns:a16="http://schemas.microsoft.com/office/drawing/2014/main" id="{872653B4-A230-48DD-A061-5028AC53BCB2}"/>
              </a:ext>
            </a:extLst>
          </p:cNvPr>
          <p:cNvSpPr/>
          <p:nvPr/>
        </p:nvSpPr>
        <p:spPr>
          <a:xfrm>
            <a:off x="4843203" y="4681504"/>
            <a:ext cx="1851130" cy="11151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3" name="Prostokąt 22">
            <a:extLst>
              <a:ext uri="{FF2B5EF4-FFF2-40B4-BE49-F238E27FC236}">
                <a16:creationId xmlns:a16="http://schemas.microsoft.com/office/drawing/2014/main" id="{5FA369B3-26CC-42FA-AE1C-BAD47B5D3FB6}"/>
              </a:ext>
            </a:extLst>
          </p:cNvPr>
          <p:cNvSpPr/>
          <p:nvPr/>
        </p:nvSpPr>
        <p:spPr>
          <a:xfrm>
            <a:off x="1429501" y="2039971"/>
            <a:ext cx="2133600" cy="387350"/>
          </a:xfrm>
          <a:prstGeom prst="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STAN ISTNIEJĄCY</a:t>
            </a:r>
          </a:p>
        </p:txBody>
      </p:sp>
      <p:sp>
        <p:nvSpPr>
          <p:cNvPr id="24" name="Prostokąt 23">
            <a:extLst>
              <a:ext uri="{FF2B5EF4-FFF2-40B4-BE49-F238E27FC236}">
                <a16:creationId xmlns:a16="http://schemas.microsoft.com/office/drawing/2014/main" id="{085E35F5-A49C-4D00-B78C-08875CFF2AC1}"/>
              </a:ext>
            </a:extLst>
          </p:cNvPr>
          <p:cNvSpPr/>
          <p:nvPr/>
        </p:nvSpPr>
        <p:spPr>
          <a:xfrm>
            <a:off x="7904443" y="1997105"/>
            <a:ext cx="2133600" cy="387350"/>
          </a:xfrm>
          <a:prstGeom prst="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STAN IDEALNY</a:t>
            </a:r>
          </a:p>
        </p:txBody>
      </p:sp>
      <p:sp>
        <p:nvSpPr>
          <p:cNvPr id="25" name="pole tekstowe 24">
            <a:extLst>
              <a:ext uri="{FF2B5EF4-FFF2-40B4-BE49-F238E27FC236}">
                <a16:creationId xmlns:a16="http://schemas.microsoft.com/office/drawing/2014/main" id="{2C0BF9AC-CDC8-4703-AAC9-EFEC48DC5BCE}"/>
              </a:ext>
            </a:extLst>
          </p:cNvPr>
          <p:cNvSpPr txBox="1"/>
          <p:nvPr/>
        </p:nvSpPr>
        <p:spPr>
          <a:xfrm>
            <a:off x="5495007" y="2677412"/>
            <a:ext cx="849913" cy="369332"/>
          </a:xfrm>
          <a:prstGeom prst="rect">
            <a:avLst/>
          </a:prstGeom>
          <a:noFill/>
        </p:spPr>
        <p:txBody>
          <a:bodyPr wrap="none" rtlCol="0">
            <a:spAutoFit/>
          </a:bodyPr>
          <a:lstStyle/>
          <a:p>
            <a:r>
              <a:rPr lang="pl-PL" b="1" dirty="0"/>
              <a:t>OBRAZ</a:t>
            </a:r>
          </a:p>
        </p:txBody>
      </p:sp>
      <p:sp>
        <p:nvSpPr>
          <p:cNvPr id="26" name="pole tekstowe 25">
            <a:extLst>
              <a:ext uri="{FF2B5EF4-FFF2-40B4-BE49-F238E27FC236}">
                <a16:creationId xmlns:a16="http://schemas.microsoft.com/office/drawing/2014/main" id="{72D580E7-C95C-4673-871C-A9876898F56F}"/>
              </a:ext>
            </a:extLst>
          </p:cNvPr>
          <p:cNvSpPr txBox="1"/>
          <p:nvPr/>
        </p:nvSpPr>
        <p:spPr>
          <a:xfrm>
            <a:off x="5581088" y="3390400"/>
            <a:ext cx="677750" cy="369332"/>
          </a:xfrm>
          <a:prstGeom prst="rect">
            <a:avLst/>
          </a:prstGeom>
          <a:noFill/>
        </p:spPr>
        <p:txBody>
          <a:bodyPr wrap="none" rtlCol="0">
            <a:spAutoFit/>
          </a:bodyPr>
          <a:lstStyle/>
          <a:p>
            <a:r>
              <a:rPr lang="pl-PL" b="1" dirty="0"/>
              <a:t>ROLE</a:t>
            </a:r>
          </a:p>
        </p:txBody>
      </p:sp>
      <p:sp>
        <p:nvSpPr>
          <p:cNvPr id="27" name="pole tekstowe 26">
            <a:extLst>
              <a:ext uri="{FF2B5EF4-FFF2-40B4-BE49-F238E27FC236}">
                <a16:creationId xmlns:a16="http://schemas.microsoft.com/office/drawing/2014/main" id="{2447A65D-E14B-4F06-A124-A522A415DAA4}"/>
              </a:ext>
            </a:extLst>
          </p:cNvPr>
          <p:cNvSpPr txBox="1"/>
          <p:nvPr/>
        </p:nvSpPr>
        <p:spPr>
          <a:xfrm>
            <a:off x="5450635" y="4169271"/>
            <a:ext cx="938655" cy="369332"/>
          </a:xfrm>
          <a:prstGeom prst="rect">
            <a:avLst/>
          </a:prstGeom>
          <a:noFill/>
        </p:spPr>
        <p:txBody>
          <a:bodyPr wrap="none" rtlCol="0">
            <a:spAutoFit/>
          </a:bodyPr>
          <a:lstStyle/>
          <a:p>
            <a:r>
              <a:rPr lang="pl-PL" b="1" dirty="0"/>
              <a:t>ZASADY</a:t>
            </a:r>
          </a:p>
        </p:txBody>
      </p:sp>
      <p:sp>
        <p:nvSpPr>
          <p:cNvPr id="28" name="pole tekstowe 27">
            <a:extLst>
              <a:ext uri="{FF2B5EF4-FFF2-40B4-BE49-F238E27FC236}">
                <a16:creationId xmlns:a16="http://schemas.microsoft.com/office/drawing/2014/main" id="{0691F3AC-69A8-4C12-A100-949A68D800A2}"/>
              </a:ext>
            </a:extLst>
          </p:cNvPr>
          <p:cNvSpPr txBox="1"/>
          <p:nvPr/>
        </p:nvSpPr>
        <p:spPr>
          <a:xfrm>
            <a:off x="5501401" y="5093111"/>
            <a:ext cx="895758" cy="369332"/>
          </a:xfrm>
          <a:prstGeom prst="rect">
            <a:avLst/>
          </a:prstGeom>
          <a:noFill/>
        </p:spPr>
        <p:txBody>
          <a:bodyPr wrap="none" rtlCol="0">
            <a:spAutoFit/>
          </a:bodyPr>
          <a:lstStyle/>
          <a:p>
            <a:r>
              <a:rPr lang="pl-PL" b="1" dirty="0"/>
              <a:t>ZWROT</a:t>
            </a:r>
          </a:p>
        </p:txBody>
      </p:sp>
      <p:cxnSp>
        <p:nvCxnSpPr>
          <p:cNvPr id="30" name="Łącznik prosty 29">
            <a:extLst>
              <a:ext uri="{FF2B5EF4-FFF2-40B4-BE49-F238E27FC236}">
                <a16:creationId xmlns:a16="http://schemas.microsoft.com/office/drawing/2014/main" id="{4FFEB12B-EB2B-45E2-B6EB-D778B96E8870}"/>
              </a:ext>
            </a:extLst>
          </p:cNvPr>
          <p:cNvCxnSpPr>
            <a:cxnSpLocks/>
          </p:cNvCxnSpPr>
          <p:nvPr/>
        </p:nvCxnSpPr>
        <p:spPr>
          <a:xfrm>
            <a:off x="1485178" y="3098268"/>
            <a:ext cx="8238925"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Łącznik prosty 31">
            <a:extLst>
              <a:ext uri="{FF2B5EF4-FFF2-40B4-BE49-F238E27FC236}">
                <a16:creationId xmlns:a16="http://schemas.microsoft.com/office/drawing/2014/main" id="{85C8887C-EDCD-4BC5-B9D1-CF60C102A1AD}"/>
              </a:ext>
            </a:extLst>
          </p:cNvPr>
          <p:cNvCxnSpPr>
            <a:cxnSpLocks/>
          </p:cNvCxnSpPr>
          <p:nvPr/>
        </p:nvCxnSpPr>
        <p:spPr>
          <a:xfrm>
            <a:off x="1474838" y="3794402"/>
            <a:ext cx="8238925"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Łącznik prosty 32">
            <a:extLst>
              <a:ext uri="{FF2B5EF4-FFF2-40B4-BE49-F238E27FC236}">
                <a16:creationId xmlns:a16="http://schemas.microsoft.com/office/drawing/2014/main" id="{6C0D7364-116C-4749-8C3C-07FFDEABFEA0}"/>
              </a:ext>
            </a:extLst>
          </p:cNvPr>
          <p:cNvCxnSpPr>
            <a:cxnSpLocks/>
          </p:cNvCxnSpPr>
          <p:nvPr/>
        </p:nvCxnSpPr>
        <p:spPr>
          <a:xfrm>
            <a:off x="1474837" y="4538603"/>
            <a:ext cx="8238925"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6" name="pole tekstowe 35">
            <a:extLst>
              <a:ext uri="{FF2B5EF4-FFF2-40B4-BE49-F238E27FC236}">
                <a16:creationId xmlns:a16="http://schemas.microsoft.com/office/drawing/2014/main" id="{8D2E60F6-A386-4168-8268-EF7DE0EA5C24}"/>
              </a:ext>
            </a:extLst>
          </p:cNvPr>
          <p:cNvSpPr txBox="1"/>
          <p:nvPr/>
        </p:nvSpPr>
        <p:spPr>
          <a:xfrm>
            <a:off x="1474837" y="2624155"/>
            <a:ext cx="301686" cy="369332"/>
          </a:xfrm>
          <a:prstGeom prst="rect">
            <a:avLst/>
          </a:prstGeom>
          <a:noFill/>
        </p:spPr>
        <p:txBody>
          <a:bodyPr wrap="none" rtlCol="0">
            <a:spAutoFit/>
          </a:bodyPr>
          <a:lstStyle/>
          <a:p>
            <a:r>
              <a:rPr lang="pl-PL" b="1" dirty="0"/>
              <a:t>1</a:t>
            </a:r>
          </a:p>
        </p:txBody>
      </p:sp>
      <p:sp>
        <p:nvSpPr>
          <p:cNvPr id="38" name="pole tekstowe 37">
            <a:extLst>
              <a:ext uri="{FF2B5EF4-FFF2-40B4-BE49-F238E27FC236}">
                <a16:creationId xmlns:a16="http://schemas.microsoft.com/office/drawing/2014/main" id="{40BCA161-6BDE-4F4A-B417-E5744A302596}"/>
              </a:ext>
            </a:extLst>
          </p:cNvPr>
          <p:cNvSpPr txBox="1"/>
          <p:nvPr/>
        </p:nvSpPr>
        <p:spPr>
          <a:xfrm>
            <a:off x="5148949" y="5093111"/>
            <a:ext cx="301686" cy="369332"/>
          </a:xfrm>
          <a:prstGeom prst="rect">
            <a:avLst/>
          </a:prstGeom>
          <a:noFill/>
        </p:spPr>
        <p:txBody>
          <a:bodyPr wrap="none" rtlCol="0">
            <a:spAutoFit/>
          </a:bodyPr>
          <a:lstStyle/>
          <a:p>
            <a:r>
              <a:rPr lang="pl-PL" b="1" dirty="0"/>
              <a:t>4</a:t>
            </a:r>
          </a:p>
        </p:txBody>
      </p:sp>
      <p:sp>
        <p:nvSpPr>
          <p:cNvPr id="39" name="pole tekstowe 38">
            <a:extLst>
              <a:ext uri="{FF2B5EF4-FFF2-40B4-BE49-F238E27FC236}">
                <a16:creationId xmlns:a16="http://schemas.microsoft.com/office/drawing/2014/main" id="{0306EF85-09FF-45EE-B607-D80D30E4364E}"/>
              </a:ext>
            </a:extLst>
          </p:cNvPr>
          <p:cNvSpPr txBox="1"/>
          <p:nvPr/>
        </p:nvSpPr>
        <p:spPr>
          <a:xfrm>
            <a:off x="1485178" y="3366024"/>
            <a:ext cx="301686" cy="369332"/>
          </a:xfrm>
          <a:prstGeom prst="rect">
            <a:avLst/>
          </a:prstGeom>
          <a:noFill/>
        </p:spPr>
        <p:txBody>
          <a:bodyPr wrap="none" rtlCol="0">
            <a:spAutoFit/>
          </a:bodyPr>
          <a:lstStyle/>
          <a:p>
            <a:r>
              <a:rPr lang="pl-PL" b="1" dirty="0"/>
              <a:t>2</a:t>
            </a:r>
          </a:p>
        </p:txBody>
      </p:sp>
      <p:sp>
        <p:nvSpPr>
          <p:cNvPr id="40" name="pole tekstowe 39">
            <a:extLst>
              <a:ext uri="{FF2B5EF4-FFF2-40B4-BE49-F238E27FC236}">
                <a16:creationId xmlns:a16="http://schemas.microsoft.com/office/drawing/2014/main" id="{B31CEFE0-09FA-467E-B3BE-A5C78FD53B8A}"/>
              </a:ext>
            </a:extLst>
          </p:cNvPr>
          <p:cNvSpPr txBox="1"/>
          <p:nvPr/>
        </p:nvSpPr>
        <p:spPr>
          <a:xfrm>
            <a:off x="1485178" y="4062847"/>
            <a:ext cx="301686" cy="369332"/>
          </a:xfrm>
          <a:prstGeom prst="rect">
            <a:avLst/>
          </a:prstGeom>
          <a:noFill/>
        </p:spPr>
        <p:txBody>
          <a:bodyPr wrap="none" rtlCol="0">
            <a:spAutoFit/>
          </a:bodyPr>
          <a:lstStyle/>
          <a:p>
            <a:r>
              <a:rPr lang="pl-PL" b="1" dirty="0"/>
              <a:t>3</a:t>
            </a:r>
          </a:p>
        </p:txBody>
      </p:sp>
      <p:sp>
        <p:nvSpPr>
          <p:cNvPr id="41" name="pole tekstowe 40">
            <a:extLst>
              <a:ext uri="{FF2B5EF4-FFF2-40B4-BE49-F238E27FC236}">
                <a16:creationId xmlns:a16="http://schemas.microsoft.com/office/drawing/2014/main" id="{7F4903A5-9999-4CD6-A484-DFD6687876DD}"/>
              </a:ext>
            </a:extLst>
          </p:cNvPr>
          <p:cNvSpPr txBox="1"/>
          <p:nvPr/>
        </p:nvSpPr>
        <p:spPr>
          <a:xfrm>
            <a:off x="9496154" y="4203855"/>
            <a:ext cx="241400" cy="369332"/>
          </a:xfrm>
          <a:prstGeom prst="rect">
            <a:avLst/>
          </a:prstGeom>
          <a:noFill/>
        </p:spPr>
        <p:txBody>
          <a:bodyPr wrap="square" rtlCol="0">
            <a:spAutoFit/>
          </a:bodyPr>
          <a:lstStyle/>
          <a:p>
            <a:r>
              <a:rPr lang="pl-PL" b="1" dirty="0"/>
              <a:t>5</a:t>
            </a:r>
          </a:p>
        </p:txBody>
      </p:sp>
      <p:sp>
        <p:nvSpPr>
          <p:cNvPr id="42" name="pole tekstowe 41">
            <a:extLst>
              <a:ext uri="{FF2B5EF4-FFF2-40B4-BE49-F238E27FC236}">
                <a16:creationId xmlns:a16="http://schemas.microsoft.com/office/drawing/2014/main" id="{D4854782-6301-4DEA-B905-D57959D39B84}"/>
              </a:ext>
            </a:extLst>
          </p:cNvPr>
          <p:cNvSpPr txBox="1"/>
          <p:nvPr/>
        </p:nvSpPr>
        <p:spPr>
          <a:xfrm>
            <a:off x="9466011" y="3412250"/>
            <a:ext cx="301686" cy="369332"/>
          </a:xfrm>
          <a:prstGeom prst="rect">
            <a:avLst/>
          </a:prstGeom>
          <a:noFill/>
        </p:spPr>
        <p:txBody>
          <a:bodyPr wrap="none" rtlCol="0">
            <a:spAutoFit/>
          </a:bodyPr>
          <a:lstStyle/>
          <a:p>
            <a:r>
              <a:rPr lang="pl-PL" b="1" dirty="0"/>
              <a:t>6</a:t>
            </a:r>
          </a:p>
        </p:txBody>
      </p:sp>
      <p:sp>
        <p:nvSpPr>
          <p:cNvPr id="43" name="pole tekstowe 42">
            <a:extLst>
              <a:ext uri="{FF2B5EF4-FFF2-40B4-BE49-F238E27FC236}">
                <a16:creationId xmlns:a16="http://schemas.microsoft.com/office/drawing/2014/main" id="{69934886-DCBA-4BE6-9794-D6981C24EB00}"/>
              </a:ext>
            </a:extLst>
          </p:cNvPr>
          <p:cNvSpPr txBox="1"/>
          <p:nvPr/>
        </p:nvSpPr>
        <p:spPr>
          <a:xfrm>
            <a:off x="9460642" y="2620645"/>
            <a:ext cx="301686" cy="369332"/>
          </a:xfrm>
          <a:prstGeom prst="rect">
            <a:avLst/>
          </a:prstGeom>
          <a:noFill/>
        </p:spPr>
        <p:txBody>
          <a:bodyPr wrap="none" rtlCol="0">
            <a:spAutoFit/>
          </a:bodyPr>
          <a:lstStyle/>
          <a:p>
            <a:r>
              <a:rPr lang="pl-PL" b="1" dirty="0"/>
              <a:t>7</a:t>
            </a:r>
          </a:p>
        </p:txBody>
      </p:sp>
      <p:sp>
        <p:nvSpPr>
          <p:cNvPr id="3" name="Strzałka: zakrzywiona w górę 2">
            <a:extLst>
              <a:ext uri="{FF2B5EF4-FFF2-40B4-BE49-F238E27FC236}">
                <a16:creationId xmlns:a16="http://schemas.microsoft.com/office/drawing/2014/main" id="{FA9F7D55-0825-408D-813C-EFF0538090C5}"/>
              </a:ext>
            </a:extLst>
          </p:cNvPr>
          <p:cNvSpPr/>
          <p:nvPr/>
        </p:nvSpPr>
        <p:spPr>
          <a:xfrm>
            <a:off x="4088012" y="1731503"/>
            <a:ext cx="4049925" cy="3269041"/>
          </a:xfrm>
          <a:prstGeom prst="curved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solidFill>
                <a:schemeClr val="tx1"/>
              </a:solidFill>
            </a:endParaRPr>
          </a:p>
        </p:txBody>
      </p:sp>
      <p:sp>
        <p:nvSpPr>
          <p:cNvPr id="34" name="pole tekstowe 33">
            <a:extLst>
              <a:ext uri="{FF2B5EF4-FFF2-40B4-BE49-F238E27FC236}">
                <a16:creationId xmlns:a16="http://schemas.microsoft.com/office/drawing/2014/main" id="{8B9E3EC5-FD11-4167-AA45-27DF7228ECDA}"/>
              </a:ext>
            </a:extLst>
          </p:cNvPr>
          <p:cNvSpPr txBox="1"/>
          <p:nvPr/>
        </p:nvSpPr>
        <p:spPr>
          <a:xfrm>
            <a:off x="1" y="1238865"/>
            <a:ext cx="5887614"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P R O C E D U R A    U</a:t>
            </a:r>
          </a:p>
        </p:txBody>
      </p:sp>
    </p:spTree>
    <p:extLst>
      <p:ext uri="{BB962C8B-B14F-4D97-AF65-F5344CB8AC3E}">
        <p14:creationId xmlns:p14="http://schemas.microsoft.com/office/powerpoint/2010/main" val="1246567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le tekstowe 5">
            <a:extLst>
              <a:ext uri="{FF2B5EF4-FFF2-40B4-BE49-F238E27FC236}">
                <a16:creationId xmlns:a16="http://schemas.microsoft.com/office/drawing/2014/main" id="{1BEFCCF5-2C41-4F31-A9FD-8B0D4BC2B446}"/>
              </a:ext>
            </a:extLst>
          </p:cNvPr>
          <p:cNvSpPr txBox="1"/>
          <p:nvPr/>
        </p:nvSpPr>
        <p:spPr>
          <a:xfrm>
            <a:off x="2" y="1238865"/>
            <a:ext cx="5859622"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A N A L I Z A    S W O T</a:t>
            </a:r>
          </a:p>
        </p:txBody>
      </p:sp>
      <p:sp>
        <p:nvSpPr>
          <p:cNvPr id="8" name="Prostokąt 7">
            <a:extLst>
              <a:ext uri="{FF2B5EF4-FFF2-40B4-BE49-F238E27FC236}">
                <a16:creationId xmlns:a16="http://schemas.microsoft.com/office/drawing/2014/main" id="{3A04AD2D-234F-4BF3-9C4F-237695C3A512}"/>
              </a:ext>
            </a:extLst>
          </p:cNvPr>
          <p:cNvSpPr/>
          <p:nvPr/>
        </p:nvSpPr>
        <p:spPr>
          <a:xfrm>
            <a:off x="1455175" y="2052918"/>
            <a:ext cx="9350476" cy="3086871"/>
          </a:xfrm>
          <a:prstGeom prst="rect">
            <a:avLst/>
          </a:prstGeom>
        </p:spPr>
        <p:txBody>
          <a:bodyPr wrap="square">
            <a:spAutoFit/>
          </a:bodyPr>
          <a:lstStyle/>
          <a:p>
            <a:pPr algn="just">
              <a:lnSpc>
                <a:spcPct val="150000"/>
              </a:lnSpc>
            </a:pPr>
            <a:r>
              <a:rPr lang="pl-PL" sz="2200" dirty="0">
                <a:latin typeface="Calibri" panose="020F0502020204030204" pitchFamily="34" charset="0"/>
                <a:ea typeface="Calibri" panose="020F0502020204030204" pitchFamily="34" charset="0"/>
              </a:rPr>
              <a:t>Analiza SWOT jest metodą wykorzystywana do zespołowej analizy i oceny, i podejmowania decyzji. Można ją wykorzystać do ulepszania warunków i doskonalenia umiejętności w zakresie wskazanym przez analizę SWOT. </a:t>
            </a:r>
          </a:p>
          <a:p>
            <a:pPr algn="just">
              <a:lnSpc>
                <a:spcPct val="150000"/>
              </a:lnSpc>
            </a:pPr>
            <a:r>
              <a:rPr lang="pl-PL" sz="2200" dirty="0">
                <a:latin typeface="Calibri" panose="020F0502020204030204" pitchFamily="34" charset="0"/>
                <a:ea typeface="Calibri" panose="020F0502020204030204" pitchFamily="34" charset="0"/>
              </a:rPr>
              <a:t>W metodzie tej uczestnicy wypełniają arkusz podzielony na 4 obszary. Określane są mocne i słabe strony danego zagadnienia oraz wynikające z nich szanse i zagrożenia.</a:t>
            </a:r>
          </a:p>
        </p:txBody>
      </p:sp>
    </p:spTree>
    <p:extLst>
      <p:ext uri="{BB962C8B-B14F-4D97-AF65-F5344CB8AC3E}">
        <p14:creationId xmlns:p14="http://schemas.microsoft.com/office/powerpoint/2010/main" val="4045899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a:extLst>
              <a:ext uri="{FF2B5EF4-FFF2-40B4-BE49-F238E27FC236}">
                <a16:creationId xmlns:a16="http://schemas.microsoft.com/office/drawing/2014/main" id="{8E0DBB6B-DE33-4510-965A-FF55C313E266}"/>
              </a:ext>
            </a:extLst>
          </p:cNvPr>
          <p:cNvSpPr/>
          <p:nvPr/>
        </p:nvSpPr>
        <p:spPr>
          <a:xfrm>
            <a:off x="1516976" y="2145731"/>
            <a:ext cx="9419303" cy="2579039"/>
          </a:xfrm>
          <a:prstGeom prst="rect">
            <a:avLst/>
          </a:prstGeom>
        </p:spPr>
        <p:txBody>
          <a:bodyPr wrap="square">
            <a:spAutoFit/>
          </a:bodyPr>
          <a:lstStyle/>
          <a:p>
            <a:pPr indent="540385" algn="just">
              <a:lnSpc>
                <a:spcPct val="150000"/>
              </a:lnSpc>
              <a:spcAft>
                <a:spcPts val="0"/>
              </a:spcAft>
              <a:tabLst>
                <a:tab pos="1790700" algn="l"/>
              </a:tabLst>
            </a:pPr>
            <a:r>
              <a:rPr lang="pl-PL" sz="2200" dirty="0">
                <a:latin typeface="Calibri" panose="020F0502020204030204" pitchFamily="34" charset="0"/>
                <a:ea typeface="Calibri" panose="020F0502020204030204" pitchFamily="34" charset="0"/>
                <a:cs typeface="Calibri" panose="020F0502020204030204" pitchFamily="34" charset="0"/>
              </a:rPr>
              <a:t>Nazwa 4 kategorii pochodzi od pierwszych liter słów w języku angielskim:</a:t>
            </a:r>
            <a:endParaRPr lang="pl-PL"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pl-PL" sz="2200" b="1"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S</a:t>
            </a:r>
            <a:r>
              <a:rPr lang="pl-PL" sz="220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 (</a:t>
            </a:r>
            <a:r>
              <a:rPr lang="pl-PL" sz="2200" i="1" dirty="0" err="1">
                <a:solidFill>
                  <a:srgbClr val="222222"/>
                </a:solidFill>
                <a:latin typeface="Calibri" panose="020F0502020204030204" pitchFamily="34" charset="0"/>
                <a:ea typeface="Times New Roman" panose="02020603050405020304" pitchFamily="18" charset="0"/>
                <a:cs typeface="Times New Roman" panose="02020603050405020304" pitchFamily="18" charset="0"/>
              </a:rPr>
              <a:t>Strengths</a:t>
            </a:r>
            <a:r>
              <a:rPr lang="pl-PL" sz="220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 – mocne strony (np. zalety osoby, odnosi się do teraźniejszości),</a:t>
            </a:r>
            <a:endParaRPr lang="pl-PL" sz="2200"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pl-PL" sz="2200" b="1"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W</a:t>
            </a:r>
            <a:r>
              <a:rPr lang="pl-PL" sz="220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 (</a:t>
            </a:r>
            <a:r>
              <a:rPr lang="pl-PL" sz="2200" i="1" dirty="0" err="1">
                <a:solidFill>
                  <a:srgbClr val="222222"/>
                </a:solidFill>
                <a:latin typeface="Calibri" panose="020F0502020204030204" pitchFamily="34" charset="0"/>
                <a:ea typeface="Times New Roman" panose="02020603050405020304" pitchFamily="18" charset="0"/>
                <a:cs typeface="Times New Roman" panose="02020603050405020304" pitchFamily="18" charset="0"/>
              </a:rPr>
              <a:t>Weaknesses</a:t>
            </a:r>
            <a:r>
              <a:rPr lang="pl-PL" sz="220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 – słabe strony (np. wady, odnosi się do teraźniejszości),</a:t>
            </a:r>
            <a:endParaRPr lang="pl-PL" sz="2200"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pl-PL" sz="2200" b="1"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O</a:t>
            </a:r>
            <a:r>
              <a:rPr lang="pl-PL" sz="220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 (</a:t>
            </a:r>
            <a:r>
              <a:rPr lang="pl-PL" sz="2200" i="1" dirty="0" err="1">
                <a:solidFill>
                  <a:srgbClr val="222222"/>
                </a:solidFill>
                <a:latin typeface="Calibri" panose="020F0502020204030204" pitchFamily="34" charset="0"/>
                <a:ea typeface="Times New Roman" panose="02020603050405020304" pitchFamily="18" charset="0"/>
                <a:cs typeface="Times New Roman" panose="02020603050405020304" pitchFamily="18" charset="0"/>
              </a:rPr>
              <a:t>Opportunities</a:t>
            </a:r>
            <a:r>
              <a:rPr lang="pl-PL" sz="220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 – szanse (szansę zmiany na lepsze, odnosi się do przyszłości),</a:t>
            </a:r>
            <a:endParaRPr lang="pl-PL" sz="2200"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pl-PL" sz="2200" b="1"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T</a:t>
            </a:r>
            <a:r>
              <a:rPr lang="pl-PL" sz="220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 (</a:t>
            </a:r>
            <a:r>
              <a:rPr lang="pl-PL" sz="2200" i="1" dirty="0" err="1">
                <a:solidFill>
                  <a:srgbClr val="222222"/>
                </a:solidFill>
                <a:latin typeface="Calibri" panose="020F0502020204030204" pitchFamily="34" charset="0"/>
                <a:ea typeface="Times New Roman" panose="02020603050405020304" pitchFamily="18" charset="0"/>
                <a:cs typeface="Times New Roman" panose="02020603050405020304" pitchFamily="18" charset="0"/>
              </a:rPr>
              <a:t>Threats</a:t>
            </a:r>
            <a:r>
              <a:rPr lang="pl-PL" sz="220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 – zagrożenia (niekorzystne zmiany, odnosi się do przyszłości).</a:t>
            </a:r>
            <a:endParaRPr lang="pl-PL" sz="2200"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8" name="pole tekstowe 7">
            <a:extLst>
              <a:ext uri="{FF2B5EF4-FFF2-40B4-BE49-F238E27FC236}">
                <a16:creationId xmlns:a16="http://schemas.microsoft.com/office/drawing/2014/main" id="{9D4917DF-7846-4852-9F6B-8E0C47520821}"/>
              </a:ext>
            </a:extLst>
          </p:cNvPr>
          <p:cNvSpPr txBox="1"/>
          <p:nvPr/>
        </p:nvSpPr>
        <p:spPr>
          <a:xfrm>
            <a:off x="1" y="1238865"/>
            <a:ext cx="5887614"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P R O C E D U R A    U</a:t>
            </a:r>
          </a:p>
        </p:txBody>
      </p:sp>
    </p:spTree>
    <p:extLst>
      <p:ext uri="{BB962C8B-B14F-4D97-AF65-F5344CB8AC3E}">
        <p14:creationId xmlns:p14="http://schemas.microsoft.com/office/powerpoint/2010/main" val="2262266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328AA7AD-C4C1-4F47-AB0A-1669F57B9B25}"/>
              </a:ext>
            </a:extLst>
          </p:cNvPr>
          <p:cNvSpPr/>
          <p:nvPr/>
        </p:nvSpPr>
        <p:spPr>
          <a:xfrm>
            <a:off x="3323302" y="2340077"/>
            <a:ext cx="2930013" cy="1710813"/>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MOCNE STRONY</a:t>
            </a:r>
          </a:p>
        </p:txBody>
      </p:sp>
      <p:sp>
        <p:nvSpPr>
          <p:cNvPr id="5" name="Prostokąt 4">
            <a:extLst>
              <a:ext uri="{FF2B5EF4-FFF2-40B4-BE49-F238E27FC236}">
                <a16:creationId xmlns:a16="http://schemas.microsoft.com/office/drawing/2014/main" id="{EA9E82CE-E3E2-451B-8D18-F46BEBEA2E2F}"/>
              </a:ext>
            </a:extLst>
          </p:cNvPr>
          <p:cNvSpPr/>
          <p:nvPr/>
        </p:nvSpPr>
        <p:spPr>
          <a:xfrm>
            <a:off x="3323302" y="4050890"/>
            <a:ext cx="2930013" cy="1710813"/>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SZANSE</a:t>
            </a:r>
          </a:p>
        </p:txBody>
      </p:sp>
      <p:sp>
        <p:nvSpPr>
          <p:cNvPr id="6" name="Prostokąt 5">
            <a:extLst>
              <a:ext uri="{FF2B5EF4-FFF2-40B4-BE49-F238E27FC236}">
                <a16:creationId xmlns:a16="http://schemas.microsoft.com/office/drawing/2014/main" id="{E07FAC2C-0A51-4ED7-AA64-F5F38CF7A5F1}"/>
              </a:ext>
            </a:extLst>
          </p:cNvPr>
          <p:cNvSpPr/>
          <p:nvPr/>
        </p:nvSpPr>
        <p:spPr>
          <a:xfrm>
            <a:off x="6253315" y="2340077"/>
            <a:ext cx="2930013" cy="171081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SŁABE STRONY</a:t>
            </a:r>
          </a:p>
        </p:txBody>
      </p:sp>
      <p:sp>
        <p:nvSpPr>
          <p:cNvPr id="7" name="Prostokąt 6">
            <a:extLst>
              <a:ext uri="{FF2B5EF4-FFF2-40B4-BE49-F238E27FC236}">
                <a16:creationId xmlns:a16="http://schemas.microsoft.com/office/drawing/2014/main" id="{CB5349D5-90A4-486D-85AA-424A94BBBF22}"/>
              </a:ext>
            </a:extLst>
          </p:cNvPr>
          <p:cNvSpPr/>
          <p:nvPr/>
        </p:nvSpPr>
        <p:spPr>
          <a:xfrm>
            <a:off x="6253315" y="4050890"/>
            <a:ext cx="2930013" cy="1710813"/>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ZAGROŻENIA</a:t>
            </a:r>
          </a:p>
        </p:txBody>
      </p:sp>
      <p:sp>
        <p:nvSpPr>
          <p:cNvPr id="8" name="Prostokąt 7">
            <a:extLst>
              <a:ext uri="{FF2B5EF4-FFF2-40B4-BE49-F238E27FC236}">
                <a16:creationId xmlns:a16="http://schemas.microsoft.com/office/drawing/2014/main" id="{901AA41E-E684-4767-BB13-1592BC47AE22}"/>
              </a:ext>
            </a:extLst>
          </p:cNvPr>
          <p:cNvSpPr/>
          <p:nvPr/>
        </p:nvSpPr>
        <p:spPr>
          <a:xfrm>
            <a:off x="3323302" y="1784555"/>
            <a:ext cx="2930013" cy="437536"/>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POZYTYWNE</a:t>
            </a:r>
          </a:p>
        </p:txBody>
      </p:sp>
      <p:sp>
        <p:nvSpPr>
          <p:cNvPr id="9" name="Prostokąt 8">
            <a:extLst>
              <a:ext uri="{FF2B5EF4-FFF2-40B4-BE49-F238E27FC236}">
                <a16:creationId xmlns:a16="http://schemas.microsoft.com/office/drawing/2014/main" id="{577579E3-D5DC-4D4D-A5BC-CD82A05DA85C}"/>
              </a:ext>
            </a:extLst>
          </p:cNvPr>
          <p:cNvSpPr/>
          <p:nvPr/>
        </p:nvSpPr>
        <p:spPr>
          <a:xfrm>
            <a:off x="6253315" y="1784555"/>
            <a:ext cx="2930013" cy="437536"/>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NEGATYWNE</a:t>
            </a:r>
          </a:p>
        </p:txBody>
      </p:sp>
      <p:sp>
        <p:nvSpPr>
          <p:cNvPr id="10" name="Prostokąt 9">
            <a:extLst>
              <a:ext uri="{FF2B5EF4-FFF2-40B4-BE49-F238E27FC236}">
                <a16:creationId xmlns:a16="http://schemas.microsoft.com/office/drawing/2014/main" id="{2C6AC14D-EA85-4C06-B74B-CBE9B553174D}"/>
              </a:ext>
            </a:extLst>
          </p:cNvPr>
          <p:cNvSpPr/>
          <p:nvPr/>
        </p:nvSpPr>
        <p:spPr>
          <a:xfrm rot="16200000">
            <a:off x="2057399" y="3020962"/>
            <a:ext cx="1622320" cy="437536"/>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solidFill>
                  <a:schemeClr val="tx1"/>
                </a:solidFill>
              </a:rPr>
              <a:t>TERAŹNIEJSZOŚĆ</a:t>
            </a:r>
          </a:p>
        </p:txBody>
      </p:sp>
      <p:sp>
        <p:nvSpPr>
          <p:cNvPr id="11" name="Prostokąt 10">
            <a:extLst>
              <a:ext uri="{FF2B5EF4-FFF2-40B4-BE49-F238E27FC236}">
                <a16:creationId xmlns:a16="http://schemas.microsoft.com/office/drawing/2014/main" id="{77D4C468-AA19-49B0-94F1-2000BA40DF71}"/>
              </a:ext>
            </a:extLst>
          </p:cNvPr>
          <p:cNvSpPr/>
          <p:nvPr/>
        </p:nvSpPr>
        <p:spPr>
          <a:xfrm rot="16200000">
            <a:off x="2013154" y="4687528"/>
            <a:ext cx="1710813" cy="437536"/>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solidFill>
                  <a:schemeClr val="tx1"/>
                </a:solidFill>
              </a:rPr>
              <a:t>PRZYSZŁOŚĆ</a:t>
            </a:r>
          </a:p>
        </p:txBody>
      </p:sp>
      <p:sp>
        <p:nvSpPr>
          <p:cNvPr id="14" name="pole tekstowe 13">
            <a:extLst>
              <a:ext uri="{FF2B5EF4-FFF2-40B4-BE49-F238E27FC236}">
                <a16:creationId xmlns:a16="http://schemas.microsoft.com/office/drawing/2014/main" id="{6803DAE4-1D72-401C-A1A8-9E0848986EC3}"/>
              </a:ext>
            </a:extLst>
          </p:cNvPr>
          <p:cNvSpPr txBox="1"/>
          <p:nvPr/>
        </p:nvSpPr>
        <p:spPr>
          <a:xfrm>
            <a:off x="1" y="1238865"/>
            <a:ext cx="5887614"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P R O C E D U R A    U</a:t>
            </a:r>
          </a:p>
        </p:txBody>
      </p:sp>
    </p:spTree>
    <p:extLst>
      <p:ext uri="{BB962C8B-B14F-4D97-AF65-F5344CB8AC3E}">
        <p14:creationId xmlns:p14="http://schemas.microsoft.com/office/powerpoint/2010/main" val="4194027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9482FBDD-7A78-4CBB-A928-C3F39C0CBAA4}"/>
              </a:ext>
            </a:extLst>
          </p:cNvPr>
          <p:cNvSpPr/>
          <p:nvPr/>
        </p:nvSpPr>
        <p:spPr>
          <a:xfrm>
            <a:off x="1052804" y="1700530"/>
            <a:ext cx="10086392" cy="4102533"/>
          </a:xfrm>
          <a:prstGeom prst="rect">
            <a:avLst/>
          </a:prstGeom>
        </p:spPr>
        <p:txBody>
          <a:bodyPr wrap="square">
            <a:spAutoFit/>
          </a:bodyPr>
          <a:lstStyle/>
          <a:p>
            <a:pPr marR="75565" indent="540385" algn="just">
              <a:lnSpc>
                <a:spcPct val="150000"/>
              </a:lnSpc>
              <a:spcAft>
                <a:spcPts val="0"/>
              </a:spcAft>
            </a:pPr>
            <a:r>
              <a:rPr lang="pl-PL" sz="2200" dirty="0">
                <a:latin typeface="Calibri" panose="020F0502020204030204" pitchFamily="34" charset="0"/>
                <a:ea typeface="Times New Roman" panose="02020603050405020304" pitchFamily="18" charset="0"/>
                <a:cs typeface="Calibri" panose="020F0502020204030204" pitchFamily="34" charset="0"/>
              </a:rPr>
              <a:t>Metoda tzw. Układanki stosowana jest do uczenia się we współpracy. Uczestnicy pracują w grupach. Każda grupa otrzymuje materiał do opanowania – przy czym każdy z członków grupy dostaje inną jego część. Po kilku minutach osoby, które otrzymały te same części materiału tworzą nowe grupy – tzw. grupy eksperckie. W nowych grupach uczestnicy dyskutują nad swoją częścią materiału, określają najważniejsze rzeczy, ustalają metodę przekazu informacji pozostałym uczestnikom zajęć – uczestnicy tych grup stają się ekspertami. Po kilku minutach eksperci wracają do swoich pierwotnych grup. Ich zadaniem jest przekazać informacje pozostałym członkom grupy.</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ole tekstowe 2">
            <a:extLst>
              <a:ext uri="{FF2B5EF4-FFF2-40B4-BE49-F238E27FC236}">
                <a16:creationId xmlns:a16="http://schemas.microsoft.com/office/drawing/2014/main" id="{7EA9A31E-C3C1-4DFE-8C27-D629DF5BF3B4}"/>
              </a:ext>
            </a:extLst>
          </p:cNvPr>
          <p:cNvSpPr txBox="1"/>
          <p:nvPr/>
        </p:nvSpPr>
        <p:spPr>
          <a:xfrm>
            <a:off x="1" y="1238865"/>
            <a:ext cx="5887615"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M E T O D A    J I G S A W  (U K Ł A D A N K A)</a:t>
            </a:r>
          </a:p>
        </p:txBody>
      </p:sp>
    </p:spTree>
    <p:extLst>
      <p:ext uri="{BB962C8B-B14F-4D97-AF65-F5344CB8AC3E}">
        <p14:creationId xmlns:p14="http://schemas.microsoft.com/office/powerpoint/2010/main" val="248834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C399E25B-4B66-43A4-923C-1685F9273E1D}"/>
              </a:ext>
            </a:extLst>
          </p:cNvPr>
          <p:cNvSpPr/>
          <p:nvPr/>
        </p:nvSpPr>
        <p:spPr>
          <a:xfrm>
            <a:off x="2472614" y="2270339"/>
            <a:ext cx="549916" cy="329009"/>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1C</a:t>
            </a:r>
          </a:p>
        </p:txBody>
      </p:sp>
      <p:sp>
        <p:nvSpPr>
          <p:cNvPr id="5" name="Prostokąt 4">
            <a:extLst>
              <a:ext uri="{FF2B5EF4-FFF2-40B4-BE49-F238E27FC236}">
                <a16:creationId xmlns:a16="http://schemas.microsoft.com/office/drawing/2014/main" id="{5E838085-0831-420C-9FCB-DBA8C4BA563D}"/>
              </a:ext>
            </a:extLst>
          </p:cNvPr>
          <p:cNvSpPr/>
          <p:nvPr/>
        </p:nvSpPr>
        <p:spPr>
          <a:xfrm>
            <a:off x="3072882" y="1909882"/>
            <a:ext cx="594047" cy="329009"/>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1A</a:t>
            </a:r>
          </a:p>
        </p:txBody>
      </p:sp>
      <p:sp>
        <p:nvSpPr>
          <p:cNvPr id="6" name="Prostokąt 5">
            <a:extLst>
              <a:ext uri="{FF2B5EF4-FFF2-40B4-BE49-F238E27FC236}">
                <a16:creationId xmlns:a16="http://schemas.microsoft.com/office/drawing/2014/main" id="{BC7BA8D4-E8E6-47CD-99B4-B36390463E6D}"/>
              </a:ext>
            </a:extLst>
          </p:cNvPr>
          <p:cNvSpPr/>
          <p:nvPr/>
        </p:nvSpPr>
        <p:spPr>
          <a:xfrm>
            <a:off x="3800673" y="2270339"/>
            <a:ext cx="549916" cy="32900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1B</a:t>
            </a:r>
          </a:p>
        </p:txBody>
      </p:sp>
      <p:sp>
        <p:nvSpPr>
          <p:cNvPr id="8" name="Prostokąt 7">
            <a:extLst>
              <a:ext uri="{FF2B5EF4-FFF2-40B4-BE49-F238E27FC236}">
                <a16:creationId xmlns:a16="http://schemas.microsoft.com/office/drawing/2014/main" id="{DD52C4E2-FACE-44BD-8DA3-0AE16CCD04B8}"/>
              </a:ext>
            </a:extLst>
          </p:cNvPr>
          <p:cNvSpPr/>
          <p:nvPr/>
        </p:nvSpPr>
        <p:spPr>
          <a:xfrm>
            <a:off x="6170646" y="2270339"/>
            <a:ext cx="549916" cy="329009"/>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2C</a:t>
            </a:r>
          </a:p>
        </p:txBody>
      </p:sp>
      <p:sp>
        <p:nvSpPr>
          <p:cNvPr id="9" name="Prostokąt 8">
            <a:extLst>
              <a:ext uri="{FF2B5EF4-FFF2-40B4-BE49-F238E27FC236}">
                <a16:creationId xmlns:a16="http://schemas.microsoft.com/office/drawing/2014/main" id="{C10215E1-F309-4678-BE9C-7EB927C2541F}"/>
              </a:ext>
            </a:extLst>
          </p:cNvPr>
          <p:cNvSpPr/>
          <p:nvPr/>
        </p:nvSpPr>
        <p:spPr>
          <a:xfrm>
            <a:off x="6770914" y="1909882"/>
            <a:ext cx="594047" cy="329009"/>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2A</a:t>
            </a:r>
          </a:p>
        </p:txBody>
      </p:sp>
      <p:sp>
        <p:nvSpPr>
          <p:cNvPr id="10" name="Prostokąt 9">
            <a:extLst>
              <a:ext uri="{FF2B5EF4-FFF2-40B4-BE49-F238E27FC236}">
                <a16:creationId xmlns:a16="http://schemas.microsoft.com/office/drawing/2014/main" id="{F7732C59-E60C-4BD3-B3D2-85D30D1EA49F}"/>
              </a:ext>
            </a:extLst>
          </p:cNvPr>
          <p:cNvSpPr/>
          <p:nvPr/>
        </p:nvSpPr>
        <p:spPr>
          <a:xfrm>
            <a:off x="7498705" y="2270339"/>
            <a:ext cx="549916" cy="32900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2B</a:t>
            </a:r>
          </a:p>
        </p:txBody>
      </p:sp>
      <p:sp>
        <p:nvSpPr>
          <p:cNvPr id="11" name="Prostokąt 10">
            <a:extLst>
              <a:ext uri="{FF2B5EF4-FFF2-40B4-BE49-F238E27FC236}">
                <a16:creationId xmlns:a16="http://schemas.microsoft.com/office/drawing/2014/main" id="{E5BC35B6-3EF9-4141-BCAE-E169904FA5E2}"/>
              </a:ext>
            </a:extLst>
          </p:cNvPr>
          <p:cNvSpPr/>
          <p:nvPr/>
        </p:nvSpPr>
        <p:spPr>
          <a:xfrm>
            <a:off x="9719386" y="2223688"/>
            <a:ext cx="549916"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3C</a:t>
            </a:r>
          </a:p>
        </p:txBody>
      </p:sp>
      <p:sp>
        <p:nvSpPr>
          <p:cNvPr id="12" name="Prostokąt 11">
            <a:extLst>
              <a:ext uri="{FF2B5EF4-FFF2-40B4-BE49-F238E27FC236}">
                <a16:creationId xmlns:a16="http://schemas.microsoft.com/office/drawing/2014/main" id="{8A1C6323-14AE-4160-A419-5EBE8BDA4820}"/>
              </a:ext>
            </a:extLst>
          </p:cNvPr>
          <p:cNvSpPr/>
          <p:nvPr/>
        </p:nvSpPr>
        <p:spPr>
          <a:xfrm>
            <a:off x="10319654" y="1863231"/>
            <a:ext cx="594047"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a:t>
            </a:r>
          </a:p>
        </p:txBody>
      </p:sp>
      <p:sp>
        <p:nvSpPr>
          <p:cNvPr id="13" name="Prostokąt 12">
            <a:extLst>
              <a:ext uri="{FF2B5EF4-FFF2-40B4-BE49-F238E27FC236}">
                <a16:creationId xmlns:a16="http://schemas.microsoft.com/office/drawing/2014/main" id="{EC69C9BB-7034-4BC9-B577-525127A834D3}"/>
              </a:ext>
            </a:extLst>
          </p:cNvPr>
          <p:cNvSpPr/>
          <p:nvPr/>
        </p:nvSpPr>
        <p:spPr>
          <a:xfrm>
            <a:off x="11047445" y="2223688"/>
            <a:ext cx="549916"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3B</a:t>
            </a:r>
          </a:p>
        </p:txBody>
      </p:sp>
      <p:sp>
        <p:nvSpPr>
          <p:cNvPr id="15" name="Prostokąt 14">
            <a:extLst>
              <a:ext uri="{FF2B5EF4-FFF2-40B4-BE49-F238E27FC236}">
                <a16:creationId xmlns:a16="http://schemas.microsoft.com/office/drawing/2014/main" id="{86A2A22A-5ABF-44D2-A5C4-0BB85300528F}"/>
              </a:ext>
            </a:extLst>
          </p:cNvPr>
          <p:cNvSpPr/>
          <p:nvPr/>
        </p:nvSpPr>
        <p:spPr>
          <a:xfrm>
            <a:off x="2416048" y="3313614"/>
            <a:ext cx="549916" cy="32407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a:t>
            </a:r>
          </a:p>
        </p:txBody>
      </p:sp>
      <p:sp>
        <p:nvSpPr>
          <p:cNvPr id="16" name="Prostokąt 15">
            <a:extLst>
              <a:ext uri="{FF2B5EF4-FFF2-40B4-BE49-F238E27FC236}">
                <a16:creationId xmlns:a16="http://schemas.microsoft.com/office/drawing/2014/main" id="{68A7C872-6CCD-46D6-A389-1E03E185BEA9}"/>
              </a:ext>
            </a:extLst>
          </p:cNvPr>
          <p:cNvSpPr/>
          <p:nvPr/>
        </p:nvSpPr>
        <p:spPr>
          <a:xfrm>
            <a:off x="3072880" y="3030684"/>
            <a:ext cx="594047" cy="32407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a:t>
            </a:r>
          </a:p>
        </p:txBody>
      </p:sp>
      <p:sp>
        <p:nvSpPr>
          <p:cNvPr id="17" name="Prostokąt 16">
            <a:extLst>
              <a:ext uri="{FF2B5EF4-FFF2-40B4-BE49-F238E27FC236}">
                <a16:creationId xmlns:a16="http://schemas.microsoft.com/office/drawing/2014/main" id="{44041B40-FFCC-4B44-AFD2-43159C768F6F}"/>
              </a:ext>
            </a:extLst>
          </p:cNvPr>
          <p:cNvSpPr/>
          <p:nvPr/>
        </p:nvSpPr>
        <p:spPr>
          <a:xfrm>
            <a:off x="3744107" y="3313614"/>
            <a:ext cx="549916" cy="32407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a:t>
            </a:r>
          </a:p>
        </p:txBody>
      </p:sp>
      <p:sp>
        <p:nvSpPr>
          <p:cNvPr id="18" name="Prostokąt 17">
            <a:extLst>
              <a:ext uri="{FF2B5EF4-FFF2-40B4-BE49-F238E27FC236}">
                <a16:creationId xmlns:a16="http://schemas.microsoft.com/office/drawing/2014/main" id="{94915E5B-5220-4BA4-8F8C-92813CA61620}"/>
              </a:ext>
            </a:extLst>
          </p:cNvPr>
          <p:cNvSpPr/>
          <p:nvPr/>
        </p:nvSpPr>
        <p:spPr>
          <a:xfrm>
            <a:off x="6114080" y="3313614"/>
            <a:ext cx="549916" cy="32407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3B</a:t>
            </a:r>
          </a:p>
        </p:txBody>
      </p:sp>
      <p:sp>
        <p:nvSpPr>
          <p:cNvPr id="19" name="Prostokąt 18">
            <a:extLst>
              <a:ext uri="{FF2B5EF4-FFF2-40B4-BE49-F238E27FC236}">
                <a16:creationId xmlns:a16="http://schemas.microsoft.com/office/drawing/2014/main" id="{25F1E752-00BB-4405-AB65-576F899492D7}"/>
              </a:ext>
            </a:extLst>
          </p:cNvPr>
          <p:cNvSpPr/>
          <p:nvPr/>
        </p:nvSpPr>
        <p:spPr>
          <a:xfrm>
            <a:off x="6770912" y="3030684"/>
            <a:ext cx="594047" cy="32407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1B</a:t>
            </a:r>
          </a:p>
        </p:txBody>
      </p:sp>
      <p:sp>
        <p:nvSpPr>
          <p:cNvPr id="20" name="Prostokąt 19">
            <a:extLst>
              <a:ext uri="{FF2B5EF4-FFF2-40B4-BE49-F238E27FC236}">
                <a16:creationId xmlns:a16="http://schemas.microsoft.com/office/drawing/2014/main" id="{F2841426-A760-4C08-8E38-BF0922B23D72}"/>
              </a:ext>
            </a:extLst>
          </p:cNvPr>
          <p:cNvSpPr/>
          <p:nvPr/>
        </p:nvSpPr>
        <p:spPr>
          <a:xfrm>
            <a:off x="7442139" y="3313614"/>
            <a:ext cx="549916" cy="32407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2B</a:t>
            </a:r>
          </a:p>
        </p:txBody>
      </p:sp>
      <p:sp>
        <p:nvSpPr>
          <p:cNvPr id="21" name="Prostokąt 20">
            <a:extLst>
              <a:ext uri="{FF2B5EF4-FFF2-40B4-BE49-F238E27FC236}">
                <a16:creationId xmlns:a16="http://schemas.microsoft.com/office/drawing/2014/main" id="{31BC112A-C0F0-4164-A2AC-6C99F68F3B19}"/>
              </a:ext>
            </a:extLst>
          </p:cNvPr>
          <p:cNvSpPr/>
          <p:nvPr/>
        </p:nvSpPr>
        <p:spPr>
          <a:xfrm>
            <a:off x="9662822" y="3266963"/>
            <a:ext cx="549916" cy="32407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3C</a:t>
            </a:r>
          </a:p>
        </p:txBody>
      </p:sp>
      <p:sp>
        <p:nvSpPr>
          <p:cNvPr id="22" name="Prostokąt 21">
            <a:extLst>
              <a:ext uri="{FF2B5EF4-FFF2-40B4-BE49-F238E27FC236}">
                <a16:creationId xmlns:a16="http://schemas.microsoft.com/office/drawing/2014/main" id="{586655F0-BED4-4F05-9E5E-9D77966892DF}"/>
              </a:ext>
            </a:extLst>
          </p:cNvPr>
          <p:cNvSpPr/>
          <p:nvPr/>
        </p:nvSpPr>
        <p:spPr>
          <a:xfrm>
            <a:off x="10319652" y="2984033"/>
            <a:ext cx="594047" cy="32407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1C</a:t>
            </a:r>
          </a:p>
        </p:txBody>
      </p:sp>
      <p:sp>
        <p:nvSpPr>
          <p:cNvPr id="23" name="Prostokąt 22">
            <a:extLst>
              <a:ext uri="{FF2B5EF4-FFF2-40B4-BE49-F238E27FC236}">
                <a16:creationId xmlns:a16="http://schemas.microsoft.com/office/drawing/2014/main" id="{19776F19-D2C1-427D-85DE-55CAE7D390A2}"/>
              </a:ext>
            </a:extLst>
          </p:cNvPr>
          <p:cNvSpPr/>
          <p:nvPr/>
        </p:nvSpPr>
        <p:spPr>
          <a:xfrm>
            <a:off x="10990879" y="3266963"/>
            <a:ext cx="549916" cy="32407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2C</a:t>
            </a:r>
          </a:p>
        </p:txBody>
      </p:sp>
      <p:sp>
        <p:nvSpPr>
          <p:cNvPr id="25" name="Prostokąt 24">
            <a:extLst>
              <a:ext uri="{FF2B5EF4-FFF2-40B4-BE49-F238E27FC236}">
                <a16:creationId xmlns:a16="http://schemas.microsoft.com/office/drawing/2014/main" id="{911BB2BD-69EC-406F-9F95-D6D45A854A95}"/>
              </a:ext>
            </a:extLst>
          </p:cNvPr>
          <p:cNvSpPr/>
          <p:nvPr/>
        </p:nvSpPr>
        <p:spPr>
          <a:xfrm>
            <a:off x="145018" y="1971621"/>
            <a:ext cx="1737822" cy="39070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t>I ETAP</a:t>
            </a:r>
          </a:p>
        </p:txBody>
      </p:sp>
      <p:sp>
        <p:nvSpPr>
          <p:cNvPr id="26" name="Prostokąt 25">
            <a:extLst>
              <a:ext uri="{FF2B5EF4-FFF2-40B4-BE49-F238E27FC236}">
                <a16:creationId xmlns:a16="http://schemas.microsoft.com/office/drawing/2014/main" id="{4C984D0A-7819-46F1-941C-B552C46091D9}"/>
              </a:ext>
            </a:extLst>
          </p:cNvPr>
          <p:cNvSpPr/>
          <p:nvPr/>
        </p:nvSpPr>
        <p:spPr>
          <a:xfrm>
            <a:off x="184672" y="3125199"/>
            <a:ext cx="1698168" cy="596411"/>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t>II ETAP – GRUPY EKSPERTÓW</a:t>
            </a:r>
          </a:p>
        </p:txBody>
      </p:sp>
      <p:sp>
        <p:nvSpPr>
          <p:cNvPr id="27" name="Prostokąt 26">
            <a:extLst>
              <a:ext uri="{FF2B5EF4-FFF2-40B4-BE49-F238E27FC236}">
                <a16:creationId xmlns:a16="http://schemas.microsoft.com/office/drawing/2014/main" id="{82BA8329-7166-4A6F-803E-5C80FFAE1F6F}"/>
              </a:ext>
            </a:extLst>
          </p:cNvPr>
          <p:cNvSpPr/>
          <p:nvPr/>
        </p:nvSpPr>
        <p:spPr>
          <a:xfrm>
            <a:off x="2465416" y="4816865"/>
            <a:ext cx="549916" cy="35048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1C</a:t>
            </a:r>
          </a:p>
        </p:txBody>
      </p:sp>
      <p:sp>
        <p:nvSpPr>
          <p:cNvPr id="28" name="Prostokąt 27">
            <a:extLst>
              <a:ext uri="{FF2B5EF4-FFF2-40B4-BE49-F238E27FC236}">
                <a16:creationId xmlns:a16="http://schemas.microsoft.com/office/drawing/2014/main" id="{362B87DE-07F6-4010-95B6-0DE235554604}"/>
              </a:ext>
            </a:extLst>
          </p:cNvPr>
          <p:cNvSpPr/>
          <p:nvPr/>
        </p:nvSpPr>
        <p:spPr>
          <a:xfrm>
            <a:off x="3067337" y="4081348"/>
            <a:ext cx="549916" cy="35048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a:t>
            </a:r>
          </a:p>
        </p:txBody>
      </p:sp>
      <p:sp>
        <p:nvSpPr>
          <p:cNvPr id="29" name="Prostokąt 28">
            <a:extLst>
              <a:ext uri="{FF2B5EF4-FFF2-40B4-BE49-F238E27FC236}">
                <a16:creationId xmlns:a16="http://schemas.microsoft.com/office/drawing/2014/main" id="{C7C36922-AB1E-4EAC-A2F5-76CD2072C8AD}"/>
              </a:ext>
            </a:extLst>
          </p:cNvPr>
          <p:cNvSpPr/>
          <p:nvPr/>
        </p:nvSpPr>
        <p:spPr>
          <a:xfrm>
            <a:off x="3690250" y="4816865"/>
            <a:ext cx="549916" cy="35048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1B</a:t>
            </a:r>
          </a:p>
        </p:txBody>
      </p:sp>
      <p:sp>
        <p:nvSpPr>
          <p:cNvPr id="30" name="Prostokąt 29">
            <a:extLst>
              <a:ext uri="{FF2B5EF4-FFF2-40B4-BE49-F238E27FC236}">
                <a16:creationId xmlns:a16="http://schemas.microsoft.com/office/drawing/2014/main" id="{2C955442-AC66-4280-8A62-8CD1A480108D}"/>
              </a:ext>
            </a:extLst>
          </p:cNvPr>
          <p:cNvSpPr/>
          <p:nvPr/>
        </p:nvSpPr>
        <p:spPr>
          <a:xfrm>
            <a:off x="6090497" y="4797622"/>
            <a:ext cx="549916" cy="35048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2C</a:t>
            </a:r>
          </a:p>
        </p:txBody>
      </p:sp>
      <p:sp>
        <p:nvSpPr>
          <p:cNvPr id="31" name="Prostokąt 30">
            <a:extLst>
              <a:ext uri="{FF2B5EF4-FFF2-40B4-BE49-F238E27FC236}">
                <a16:creationId xmlns:a16="http://schemas.microsoft.com/office/drawing/2014/main" id="{7BA788B0-C010-4ADA-9959-244C86C82250}"/>
              </a:ext>
            </a:extLst>
          </p:cNvPr>
          <p:cNvSpPr/>
          <p:nvPr/>
        </p:nvSpPr>
        <p:spPr>
          <a:xfrm>
            <a:off x="6765369" y="4081348"/>
            <a:ext cx="549916" cy="35048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a:t>
            </a:r>
          </a:p>
        </p:txBody>
      </p:sp>
      <p:sp>
        <p:nvSpPr>
          <p:cNvPr id="32" name="Prostokąt 31">
            <a:extLst>
              <a:ext uri="{FF2B5EF4-FFF2-40B4-BE49-F238E27FC236}">
                <a16:creationId xmlns:a16="http://schemas.microsoft.com/office/drawing/2014/main" id="{B065CD65-83D4-4A7C-A618-99B4A0EBF1B1}"/>
              </a:ext>
            </a:extLst>
          </p:cNvPr>
          <p:cNvSpPr/>
          <p:nvPr/>
        </p:nvSpPr>
        <p:spPr>
          <a:xfrm>
            <a:off x="7367590" y="4770586"/>
            <a:ext cx="549916" cy="35048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2B</a:t>
            </a:r>
          </a:p>
        </p:txBody>
      </p:sp>
      <p:sp>
        <p:nvSpPr>
          <p:cNvPr id="33" name="Prostokąt 32">
            <a:extLst>
              <a:ext uri="{FF2B5EF4-FFF2-40B4-BE49-F238E27FC236}">
                <a16:creationId xmlns:a16="http://schemas.microsoft.com/office/drawing/2014/main" id="{52DBDDA6-3BBB-4CDC-A6B0-8465E469B0A0}"/>
              </a:ext>
            </a:extLst>
          </p:cNvPr>
          <p:cNvSpPr/>
          <p:nvPr/>
        </p:nvSpPr>
        <p:spPr>
          <a:xfrm>
            <a:off x="9691672" y="4770586"/>
            <a:ext cx="549916" cy="35048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3C</a:t>
            </a:r>
          </a:p>
        </p:txBody>
      </p:sp>
      <p:sp>
        <p:nvSpPr>
          <p:cNvPr id="34" name="Prostokąt 33">
            <a:extLst>
              <a:ext uri="{FF2B5EF4-FFF2-40B4-BE49-F238E27FC236}">
                <a16:creationId xmlns:a16="http://schemas.microsoft.com/office/drawing/2014/main" id="{244457EE-1330-4FE0-9395-103146CEF560}"/>
              </a:ext>
            </a:extLst>
          </p:cNvPr>
          <p:cNvSpPr/>
          <p:nvPr/>
        </p:nvSpPr>
        <p:spPr>
          <a:xfrm>
            <a:off x="10314109" y="4024478"/>
            <a:ext cx="549916" cy="35048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3A</a:t>
            </a:r>
          </a:p>
        </p:txBody>
      </p:sp>
      <p:sp>
        <p:nvSpPr>
          <p:cNvPr id="35" name="Prostokąt 34">
            <a:extLst>
              <a:ext uri="{FF2B5EF4-FFF2-40B4-BE49-F238E27FC236}">
                <a16:creationId xmlns:a16="http://schemas.microsoft.com/office/drawing/2014/main" id="{C44FA4C9-4543-46F0-8C1C-BDE2F9710519}"/>
              </a:ext>
            </a:extLst>
          </p:cNvPr>
          <p:cNvSpPr/>
          <p:nvPr/>
        </p:nvSpPr>
        <p:spPr>
          <a:xfrm>
            <a:off x="10960657" y="4757339"/>
            <a:ext cx="549916" cy="35048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3B</a:t>
            </a:r>
          </a:p>
        </p:txBody>
      </p:sp>
      <p:sp>
        <p:nvSpPr>
          <p:cNvPr id="38" name="Prostokąt 37">
            <a:extLst>
              <a:ext uri="{FF2B5EF4-FFF2-40B4-BE49-F238E27FC236}">
                <a16:creationId xmlns:a16="http://schemas.microsoft.com/office/drawing/2014/main" id="{704C0623-C9BD-43AB-9343-F367A353A4C8}"/>
              </a:ext>
            </a:extLst>
          </p:cNvPr>
          <p:cNvSpPr/>
          <p:nvPr/>
        </p:nvSpPr>
        <p:spPr>
          <a:xfrm>
            <a:off x="145018" y="4186411"/>
            <a:ext cx="1737822" cy="39070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t>III ETAP</a:t>
            </a:r>
          </a:p>
        </p:txBody>
      </p:sp>
      <p:cxnSp>
        <p:nvCxnSpPr>
          <p:cNvPr id="40" name="Łącznik prosty 39">
            <a:extLst>
              <a:ext uri="{FF2B5EF4-FFF2-40B4-BE49-F238E27FC236}">
                <a16:creationId xmlns:a16="http://schemas.microsoft.com/office/drawing/2014/main" id="{7321CFD7-EAED-4350-B7A3-9D73EE422052}"/>
              </a:ext>
            </a:extLst>
          </p:cNvPr>
          <p:cNvCxnSpPr/>
          <p:nvPr/>
        </p:nvCxnSpPr>
        <p:spPr>
          <a:xfrm>
            <a:off x="3022530" y="4997895"/>
            <a:ext cx="650017" cy="0"/>
          </a:xfrm>
          <a:prstGeom prst="line">
            <a:avLst/>
          </a:prstGeom>
          <a:ln w="2857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9" name="Łącznik prosty 48">
            <a:extLst>
              <a:ext uri="{FF2B5EF4-FFF2-40B4-BE49-F238E27FC236}">
                <a16:creationId xmlns:a16="http://schemas.microsoft.com/office/drawing/2014/main" id="{16A7E888-21FD-49E8-B485-477E6907AFB3}"/>
              </a:ext>
            </a:extLst>
          </p:cNvPr>
          <p:cNvCxnSpPr>
            <a:cxnSpLocks/>
          </p:cNvCxnSpPr>
          <p:nvPr/>
        </p:nvCxnSpPr>
        <p:spPr>
          <a:xfrm>
            <a:off x="3617253" y="4473550"/>
            <a:ext cx="432228" cy="324072"/>
          </a:xfrm>
          <a:prstGeom prst="line">
            <a:avLst/>
          </a:prstGeom>
          <a:ln w="2857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1" name="Łącznik prosty 50">
            <a:extLst>
              <a:ext uri="{FF2B5EF4-FFF2-40B4-BE49-F238E27FC236}">
                <a16:creationId xmlns:a16="http://schemas.microsoft.com/office/drawing/2014/main" id="{50F60703-4A1D-415A-8DE8-86153A218A1C}"/>
              </a:ext>
            </a:extLst>
          </p:cNvPr>
          <p:cNvCxnSpPr>
            <a:cxnSpLocks/>
          </p:cNvCxnSpPr>
          <p:nvPr/>
        </p:nvCxnSpPr>
        <p:spPr>
          <a:xfrm flipV="1">
            <a:off x="2623590" y="4468635"/>
            <a:ext cx="461526" cy="322634"/>
          </a:xfrm>
          <a:prstGeom prst="line">
            <a:avLst/>
          </a:prstGeom>
          <a:ln w="2857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9" name="Łącznik prosty 58">
            <a:extLst>
              <a:ext uri="{FF2B5EF4-FFF2-40B4-BE49-F238E27FC236}">
                <a16:creationId xmlns:a16="http://schemas.microsoft.com/office/drawing/2014/main" id="{848FB8DC-F769-41D3-A701-C1F74261D78F}"/>
              </a:ext>
            </a:extLst>
          </p:cNvPr>
          <p:cNvCxnSpPr/>
          <p:nvPr/>
        </p:nvCxnSpPr>
        <p:spPr>
          <a:xfrm>
            <a:off x="6665268" y="4992107"/>
            <a:ext cx="650017" cy="0"/>
          </a:xfrm>
          <a:prstGeom prst="line">
            <a:avLst/>
          </a:prstGeom>
          <a:ln w="2857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0" name="Łącznik prosty 59">
            <a:extLst>
              <a:ext uri="{FF2B5EF4-FFF2-40B4-BE49-F238E27FC236}">
                <a16:creationId xmlns:a16="http://schemas.microsoft.com/office/drawing/2014/main" id="{9962868B-2176-4257-8392-E3D4D5CBB427}"/>
              </a:ext>
            </a:extLst>
          </p:cNvPr>
          <p:cNvCxnSpPr/>
          <p:nvPr/>
        </p:nvCxnSpPr>
        <p:spPr>
          <a:xfrm>
            <a:off x="10263682" y="4930304"/>
            <a:ext cx="650017" cy="0"/>
          </a:xfrm>
          <a:prstGeom prst="line">
            <a:avLst/>
          </a:prstGeom>
          <a:ln w="2857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1" name="Łącznik prosty 60">
            <a:extLst>
              <a:ext uri="{FF2B5EF4-FFF2-40B4-BE49-F238E27FC236}">
                <a16:creationId xmlns:a16="http://schemas.microsoft.com/office/drawing/2014/main" id="{3585BE6A-9D96-449D-97CE-1253FCCF1C20}"/>
              </a:ext>
            </a:extLst>
          </p:cNvPr>
          <p:cNvCxnSpPr>
            <a:cxnSpLocks/>
          </p:cNvCxnSpPr>
          <p:nvPr/>
        </p:nvCxnSpPr>
        <p:spPr>
          <a:xfrm>
            <a:off x="7346338" y="4410129"/>
            <a:ext cx="432228" cy="324072"/>
          </a:xfrm>
          <a:prstGeom prst="line">
            <a:avLst/>
          </a:prstGeom>
          <a:ln w="2857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2" name="Łącznik prosty 61">
            <a:extLst>
              <a:ext uri="{FF2B5EF4-FFF2-40B4-BE49-F238E27FC236}">
                <a16:creationId xmlns:a16="http://schemas.microsoft.com/office/drawing/2014/main" id="{09E61371-BFD7-4B0F-89CC-5A447ECDF8D8}"/>
              </a:ext>
            </a:extLst>
          </p:cNvPr>
          <p:cNvCxnSpPr>
            <a:cxnSpLocks/>
          </p:cNvCxnSpPr>
          <p:nvPr/>
        </p:nvCxnSpPr>
        <p:spPr>
          <a:xfrm>
            <a:off x="10890175" y="4385506"/>
            <a:ext cx="432228" cy="324072"/>
          </a:xfrm>
          <a:prstGeom prst="line">
            <a:avLst/>
          </a:prstGeom>
          <a:ln w="2857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3" name="Łącznik prosty 62">
            <a:extLst>
              <a:ext uri="{FF2B5EF4-FFF2-40B4-BE49-F238E27FC236}">
                <a16:creationId xmlns:a16="http://schemas.microsoft.com/office/drawing/2014/main" id="{E302F30E-CB22-410A-A505-6F7E633F9C1D}"/>
              </a:ext>
            </a:extLst>
          </p:cNvPr>
          <p:cNvCxnSpPr>
            <a:cxnSpLocks/>
          </p:cNvCxnSpPr>
          <p:nvPr/>
        </p:nvCxnSpPr>
        <p:spPr>
          <a:xfrm flipV="1">
            <a:off x="6260580" y="4434705"/>
            <a:ext cx="461526" cy="322634"/>
          </a:xfrm>
          <a:prstGeom prst="line">
            <a:avLst/>
          </a:prstGeom>
          <a:ln w="2857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4" name="Łącznik prosty 63">
            <a:extLst>
              <a:ext uri="{FF2B5EF4-FFF2-40B4-BE49-F238E27FC236}">
                <a16:creationId xmlns:a16="http://schemas.microsoft.com/office/drawing/2014/main" id="{B819118C-5811-46C4-82E1-B5E1FAC09252}"/>
              </a:ext>
            </a:extLst>
          </p:cNvPr>
          <p:cNvCxnSpPr>
            <a:cxnSpLocks/>
          </p:cNvCxnSpPr>
          <p:nvPr/>
        </p:nvCxnSpPr>
        <p:spPr>
          <a:xfrm flipV="1">
            <a:off x="9861714" y="4410129"/>
            <a:ext cx="461526" cy="322634"/>
          </a:xfrm>
          <a:prstGeom prst="line">
            <a:avLst/>
          </a:prstGeom>
          <a:ln w="2857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65" name="Prostokąt 64">
            <a:extLst>
              <a:ext uri="{FF2B5EF4-FFF2-40B4-BE49-F238E27FC236}">
                <a16:creationId xmlns:a16="http://schemas.microsoft.com/office/drawing/2014/main" id="{464BD86E-E246-448A-BC95-A1758CB78203}"/>
              </a:ext>
            </a:extLst>
          </p:cNvPr>
          <p:cNvSpPr/>
          <p:nvPr/>
        </p:nvSpPr>
        <p:spPr>
          <a:xfrm>
            <a:off x="145018" y="5398865"/>
            <a:ext cx="1737822" cy="39070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a:t>IV ETAP</a:t>
            </a:r>
          </a:p>
        </p:txBody>
      </p:sp>
      <p:sp>
        <p:nvSpPr>
          <p:cNvPr id="66" name="Prostokąt 65">
            <a:extLst>
              <a:ext uri="{FF2B5EF4-FFF2-40B4-BE49-F238E27FC236}">
                <a16:creationId xmlns:a16="http://schemas.microsoft.com/office/drawing/2014/main" id="{88DF11AA-851B-46A6-AB40-5E4002BD15AF}"/>
              </a:ext>
            </a:extLst>
          </p:cNvPr>
          <p:cNvSpPr/>
          <p:nvPr/>
        </p:nvSpPr>
        <p:spPr>
          <a:xfrm>
            <a:off x="2286123" y="5454630"/>
            <a:ext cx="3226365"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67" name="Prostokąt 66">
            <a:extLst>
              <a:ext uri="{FF2B5EF4-FFF2-40B4-BE49-F238E27FC236}">
                <a16:creationId xmlns:a16="http://schemas.microsoft.com/office/drawing/2014/main" id="{71235B39-5296-4780-8362-0B172843CBFE}"/>
              </a:ext>
            </a:extLst>
          </p:cNvPr>
          <p:cNvSpPr/>
          <p:nvPr/>
        </p:nvSpPr>
        <p:spPr>
          <a:xfrm>
            <a:off x="5512488" y="5445816"/>
            <a:ext cx="3453147"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68" name="Prostokąt 67">
            <a:extLst>
              <a:ext uri="{FF2B5EF4-FFF2-40B4-BE49-F238E27FC236}">
                <a16:creationId xmlns:a16="http://schemas.microsoft.com/office/drawing/2014/main" id="{06132500-FAE0-4BD8-B46C-9E79E1969B1E}"/>
              </a:ext>
            </a:extLst>
          </p:cNvPr>
          <p:cNvSpPr/>
          <p:nvPr/>
        </p:nvSpPr>
        <p:spPr>
          <a:xfrm>
            <a:off x="8965635" y="5444378"/>
            <a:ext cx="3226365"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69" name="pole tekstowe 68">
            <a:extLst>
              <a:ext uri="{FF2B5EF4-FFF2-40B4-BE49-F238E27FC236}">
                <a16:creationId xmlns:a16="http://schemas.microsoft.com/office/drawing/2014/main" id="{578CECA2-3781-4236-B222-778D25B466A5}"/>
              </a:ext>
            </a:extLst>
          </p:cNvPr>
          <p:cNvSpPr txBox="1"/>
          <p:nvPr/>
        </p:nvSpPr>
        <p:spPr>
          <a:xfrm>
            <a:off x="5625878" y="5434468"/>
            <a:ext cx="3226365" cy="369332"/>
          </a:xfrm>
          <a:prstGeom prst="rect">
            <a:avLst/>
          </a:prstGeom>
          <a:noFill/>
        </p:spPr>
        <p:txBody>
          <a:bodyPr wrap="square" rtlCol="0">
            <a:spAutoFit/>
          </a:bodyPr>
          <a:lstStyle/>
          <a:p>
            <a:r>
              <a:rPr lang="pl-PL" dirty="0"/>
              <a:t>Sprawdzenie zdobytej wiedzy</a:t>
            </a:r>
          </a:p>
        </p:txBody>
      </p:sp>
      <p:sp>
        <p:nvSpPr>
          <p:cNvPr id="50" name="Prostokąt 49">
            <a:extLst>
              <a:ext uri="{FF2B5EF4-FFF2-40B4-BE49-F238E27FC236}">
                <a16:creationId xmlns:a16="http://schemas.microsoft.com/office/drawing/2014/main" id="{C57671C9-B46E-4DC1-A9DD-7705B43FFCBC}"/>
              </a:ext>
            </a:extLst>
          </p:cNvPr>
          <p:cNvSpPr/>
          <p:nvPr/>
        </p:nvSpPr>
        <p:spPr>
          <a:xfrm>
            <a:off x="2489224" y="2278076"/>
            <a:ext cx="549916"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1C</a:t>
            </a:r>
          </a:p>
        </p:txBody>
      </p:sp>
      <p:sp>
        <p:nvSpPr>
          <p:cNvPr id="52" name="Prostokąt 51">
            <a:extLst>
              <a:ext uri="{FF2B5EF4-FFF2-40B4-BE49-F238E27FC236}">
                <a16:creationId xmlns:a16="http://schemas.microsoft.com/office/drawing/2014/main" id="{884BB5F2-1B07-49EB-88C9-7F32192D3230}"/>
              </a:ext>
            </a:extLst>
          </p:cNvPr>
          <p:cNvSpPr/>
          <p:nvPr/>
        </p:nvSpPr>
        <p:spPr>
          <a:xfrm>
            <a:off x="3089492" y="1917619"/>
            <a:ext cx="594047"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1A</a:t>
            </a:r>
          </a:p>
        </p:txBody>
      </p:sp>
      <p:sp>
        <p:nvSpPr>
          <p:cNvPr id="53" name="Prostokąt 52">
            <a:extLst>
              <a:ext uri="{FF2B5EF4-FFF2-40B4-BE49-F238E27FC236}">
                <a16:creationId xmlns:a16="http://schemas.microsoft.com/office/drawing/2014/main" id="{209B9CED-6BC8-4B7F-81A0-6A44DD266CDF}"/>
              </a:ext>
            </a:extLst>
          </p:cNvPr>
          <p:cNvSpPr/>
          <p:nvPr/>
        </p:nvSpPr>
        <p:spPr>
          <a:xfrm>
            <a:off x="3817283" y="2278076"/>
            <a:ext cx="549916"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1B</a:t>
            </a:r>
          </a:p>
        </p:txBody>
      </p:sp>
      <p:sp>
        <p:nvSpPr>
          <p:cNvPr id="54" name="Prostokąt 53">
            <a:extLst>
              <a:ext uri="{FF2B5EF4-FFF2-40B4-BE49-F238E27FC236}">
                <a16:creationId xmlns:a16="http://schemas.microsoft.com/office/drawing/2014/main" id="{C1632C75-5471-47DD-AFF9-4F824BCF9C40}"/>
              </a:ext>
            </a:extLst>
          </p:cNvPr>
          <p:cNvSpPr/>
          <p:nvPr/>
        </p:nvSpPr>
        <p:spPr>
          <a:xfrm>
            <a:off x="6187256" y="2278076"/>
            <a:ext cx="549916" cy="32900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2C</a:t>
            </a:r>
          </a:p>
        </p:txBody>
      </p:sp>
      <p:sp>
        <p:nvSpPr>
          <p:cNvPr id="55" name="Prostokąt 54">
            <a:extLst>
              <a:ext uri="{FF2B5EF4-FFF2-40B4-BE49-F238E27FC236}">
                <a16:creationId xmlns:a16="http://schemas.microsoft.com/office/drawing/2014/main" id="{6260FD75-E9E1-4560-A114-86E848550306}"/>
              </a:ext>
            </a:extLst>
          </p:cNvPr>
          <p:cNvSpPr/>
          <p:nvPr/>
        </p:nvSpPr>
        <p:spPr>
          <a:xfrm>
            <a:off x="6787524" y="1917619"/>
            <a:ext cx="594047" cy="32900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2A</a:t>
            </a:r>
          </a:p>
        </p:txBody>
      </p:sp>
      <p:sp>
        <p:nvSpPr>
          <p:cNvPr id="56" name="Prostokąt 55">
            <a:extLst>
              <a:ext uri="{FF2B5EF4-FFF2-40B4-BE49-F238E27FC236}">
                <a16:creationId xmlns:a16="http://schemas.microsoft.com/office/drawing/2014/main" id="{ECDDD388-93F8-4EE8-BCE4-48DB538FAFF4}"/>
              </a:ext>
            </a:extLst>
          </p:cNvPr>
          <p:cNvSpPr/>
          <p:nvPr/>
        </p:nvSpPr>
        <p:spPr>
          <a:xfrm>
            <a:off x="7515315" y="2278076"/>
            <a:ext cx="549916" cy="32900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solidFill>
                  <a:schemeClr val="tx1"/>
                </a:solidFill>
              </a:rPr>
              <a:t>2B</a:t>
            </a:r>
          </a:p>
        </p:txBody>
      </p:sp>
      <p:sp>
        <p:nvSpPr>
          <p:cNvPr id="58" name="pole tekstowe 57">
            <a:extLst>
              <a:ext uri="{FF2B5EF4-FFF2-40B4-BE49-F238E27FC236}">
                <a16:creationId xmlns:a16="http://schemas.microsoft.com/office/drawing/2014/main" id="{134160EC-5558-4C07-9A43-EAA4296561BE}"/>
              </a:ext>
            </a:extLst>
          </p:cNvPr>
          <p:cNvSpPr txBox="1"/>
          <p:nvPr/>
        </p:nvSpPr>
        <p:spPr>
          <a:xfrm>
            <a:off x="1" y="1238865"/>
            <a:ext cx="5887615"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M E T O D A    J I G S A W  (U K Ł A D A N K A)</a:t>
            </a:r>
          </a:p>
        </p:txBody>
      </p:sp>
    </p:spTree>
    <p:extLst>
      <p:ext uri="{BB962C8B-B14F-4D97-AF65-F5344CB8AC3E}">
        <p14:creationId xmlns:p14="http://schemas.microsoft.com/office/powerpoint/2010/main" val="1017445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9482FBDD-7A78-4CBB-A928-C3F39C0CBAA4}"/>
              </a:ext>
            </a:extLst>
          </p:cNvPr>
          <p:cNvSpPr/>
          <p:nvPr/>
        </p:nvSpPr>
        <p:spPr>
          <a:xfrm>
            <a:off x="2182259" y="1830277"/>
            <a:ext cx="8613058" cy="4102533"/>
          </a:xfrm>
          <a:prstGeom prst="rect">
            <a:avLst/>
          </a:prstGeom>
        </p:spPr>
        <p:txBody>
          <a:bodyPr wrap="square">
            <a:spAutoFit/>
          </a:bodyPr>
          <a:lstStyle/>
          <a:p>
            <a:pPr marR="75565" indent="540385" algn="just">
              <a:lnSpc>
                <a:spcPct val="150000"/>
              </a:lnSpc>
              <a:spcAft>
                <a:spcPts val="0"/>
              </a:spcAft>
            </a:pPr>
            <a:r>
              <a:rPr lang="pl-PL" sz="2200" dirty="0">
                <a:latin typeface="Calibri" panose="020F0502020204030204" pitchFamily="34" charset="0"/>
                <a:ea typeface="Times New Roman" panose="02020603050405020304" pitchFamily="18" charset="0"/>
                <a:cs typeface="Calibri" panose="020F0502020204030204" pitchFamily="34" charset="0"/>
              </a:rPr>
              <a:t>Odmiana metody JIGSAW. Uczestnicy pracują w zespołach. Każdy zespół wyłania wśród siebie eksperta. Grupy otrzymują tabelę do sformułowania problemu. Po chwili, osoby nie będące ekspertami przechodzą do kolejnych ekspertów. Każdy ekspert pozostaje na miejscu i przeprowadza dyskusję z nowymi grupami. Każda z grup podaje pomysły na rozwiązanie przedstawionego przez eksperta problemu. Na zakończenie eksperci zespołów przygotowują zebrane od grup informacje i prezentują je na forum.</a:t>
            </a:r>
            <a:endParaRPr lang="pl-PL" sz="2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ole tekstowe 2">
            <a:extLst>
              <a:ext uri="{FF2B5EF4-FFF2-40B4-BE49-F238E27FC236}">
                <a16:creationId xmlns:a16="http://schemas.microsoft.com/office/drawing/2014/main" id="{7EA9A31E-C3C1-4DFE-8C27-D629DF5BF3B4}"/>
              </a:ext>
            </a:extLst>
          </p:cNvPr>
          <p:cNvSpPr txBox="1"/>
          <p:nvPr/>
        </p:nvSpPr>
        <p:spPr>
          <a:xfrm>
            <a:off x="2" y="1238865"/>
            <a:ext cx="5887608" cy="461665"/>
          </a:xfrm>
          <a:prstGeom prst="rect">
            <a:avLst/>
          </a:prstGeom>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r="100000" b="100000"/>
            </a:path>
            <a:tileRect l="-100000" t="-100000"/>
          </a:gradFill>
        </p:spPr>
        <p:txBody>
          <a:bodyPr wrap="square" rtlCol="0">
            <a:spAutoFit/>
          </a:bodyPr>
          <a:lstStyle/>
          <a:p>
            <a:pPr algn="ctr"/>
            <a:r>
              <a:rPr lang="pl-PL" sz="2400" b="1" dirty="0"/>
              <a:t>S T O L I K I    E K S P E R C K I E</a:t>
            </a:r>
          </a:p>
        </p:txBody>
      </p:sp>
    </p:spTree>
    <p:extLst>
      <p:ext uri="{BB962C8B-B14F-4D97-AF65-F5344CB8AC3E}">
        <p14:creationId xmlns:p14="http://schemas.microsoft.com/office/powerpoint/2010/main" val="51506381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2444</TotalTime>
  <Words>1410</Words>
  <Application>Microsoft Office PowerPoint</Application>
  <PresentationFormat>Panoramiczny</PresentationFormat>
  <Paragraphs>206</Paragraphs>
  <Slides>26</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26</vt:i4>
      </vt:variant>
    </vt:vector>
  </HeadingPairs>
  <TitlesOfParts>
    <vt:vector size="32" baseType="lpstr">
      <vt:lpstr>Arial</vt:lpstr>
      <vt:lpstr>Calibri</vt:lpstr>
      <vt:lpstr>Calibri Light</vt:lpstr>
      <vt:lpstr>Symbol</vt:lpstr>
      <vt:lpstr>Times New Roman</vt:lpstr>
      <vt:lpstr>Motyw pakietu Office</vt:lpstr>
      <vt:lpstr> Przykłady metod aktywizujących</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Maria Okońska</dc:creator>
  <cp:lastModifiedBy>Lidia Aparta</cp:lastModifiedBy>
  <cp:revision>93</cp:revision>
  <dcterms:created xsi:type="dcterms:W3CDTF">2018-12-02T13:14:09Z</dcterms:created>
  <dcterms:modified xsi:type="dcterms:W3CDTF">2019-01-27T13:58:27Z</dcterms:modified>
</cp:coreProperties>
</file>